
<file path=[Content_Types].xml><?xml version="1.0" encoding="utf-8"?>
<Types xmlns="http://schemas.openxmlformats.org/package/2006/content-types">
  <Default Extension="gif" ContentType="image/gif"/>
  <Default Extension="jpeg" ContentType="image/jpeg"/>
  <Default Extension="jpg" ContentType="image/jp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41"/>
  </p:notesMasterIdLst>
  <p:sldIdLst>
    <p:sldId id="321" r:id="rId2"/>
    <p:sldId id="376" r:id="rId3"/>
    <p:sldId id="322" r:id="rId4"/>
    <p:sldId id="377" r:id="rId5"/>
    <p:sldId id="378" r:id="rId6"/>
    <p:sldId id="379" r:id="rId7"/>
    <p:sldId id="380" r:id="rId8"/>
    <p:sldId id="381" r:id="rId9"/>
    <p:sldId id="382" r:id="rId10"/>
    <p:sldId id="383" r:id="rId11"/>
    <p:sldId id="384" r:id="rId12"/>
    <p:sldId id="385" r:id="rId13"/>
    <p:sldId id="386" r:id="rId14"/>
    <p:sldId id="387" r:id="rId15"/>
    <p:sldId id="388" r:id="rId16"/>
    <p:sldId id="389" r:id="rId17"/>
    <p:sldId id="390" r:id="rId18"/>
    <p:sldId id="391" r:id="rId19"/>
    <p:sldId id="392" r:id="rId20"/>
    <p:sldId id="393" r:id="rId21"/>
    <p:sldId id="394" r:id="rId22"/>
    <p:sldId id="395" r:id="rId23"/>
    <p:sldId id="396" r:id="rId24"/>
    <p:sldId id="397" r:id="rId25"/>
    <p:sldId id="398" r:id="rId26"/>
    <p:sldId id="399" r:id="rId27"/>
    <p:sldId id="400" r:id="rId28"/>
    <p:sldId id="401" r:id="rId29"/>
    <p:sldId id="402" r:id="rId30"/>
    <p:sldId id="403" r:id="rId31"/>
    <p:sldId id="404" r:id="rId32"/>
    <p:sldId id="405" r:id="rId33"/>
    <p:sldId id="406" r:id="rId34"/>
    <p:sldId id="372" r:id="rId35"/>
    <p:sldId id="407" r:id="rId36"/>
    <p:sldId id="408" r:id="rId37"/>
    <p:sldId id="409" r:id="rId38"/>
    <p:sldId id="410" r:id="rId39"/>
    <p:sldId id="411"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F49"/>
    <a:srgbClr val="77B831"/>
    <a:srgbClr val="007C00"/>
    <a:srgbClr val="1C3688"/>
    <a:srgbClr val="007300"/>
    <a:srgbClr val="005900"/>
    <a:srgbClr val="1C19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29"/>
    <p:restoredTop sz="68921" autoAdjust="0"/>
  </p:normalViewPr>
  <p:slideViewPr>
    <p:cSldViewPr snapToGrid="0" snapToObjects="1">
      <p:cViewPr varScale="1">
        <p:scale>
          <a:sx n="72" d="100"/>
          <a:sy n="72" d="100"/>
        </p:scale>
        <p:origin x="208" y="2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ED5106-2C0A-1E48-B145-F369A6206BAF}" type="datetimeFigureOut">
              <a:rPr lang="en-US" smtClean="0"/>
              <a:t>7/21/20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8E67EB-1F8E-F14F-ACFC-5E889B30AC56}" type="slidenum">
              <a:rPr lang="en-US" smtClean="0"/>
              <a:t>‹#›</a:t>
            </a:fld>
            <a:endParaRPr lang="en-US"/>
          </a:p>
        </p:txBody>
      </p:sp>
    </p:spTree>
    <p:extLst>
      <p:ext uri="{BB962C8B-B14F-4D97-AF65-F5344CB8AC3E}">
        <p14:creationId xmlns:p14="http://schemas.microsoft.com/office/powerpoint/2010/main" val="35879674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a:t>
            </a:r>
            <a:r>
              <a:rPr lang="en-US" baseline="0" dirty="0"/>
              <a:t> everyone and welcome to PRIDE provider training module 5. This module focuses on different transportation options and resources for job-seeking refugees with disabilities. </a:t>
            </a:r>
            <a:endParaRPr lang="en-US" dirty="0"/>
          </a:p>
        </p:txBody>
      </p:sp>
      <p:sp>
        <p:nvSpPr>
          <p:cNvPr id="4" name="Slide Number Placeholder 3"/>
          <p:cNvSpPr>
            <a:spLocks noGrp="1"/>
          </p:cNvSpPr>
          <p:nvPr>
            <p:ph type="sldNum" sz="quarter" idx="5"/>
          </p:nvPr>
        </p:nvSpPr>
        <p:spPr/>
        <p:txBody>
          <a:bodyPr/>
          <a:lstStyle/>
          <a:p>
            <a:fld id="{AA8E67EB-1F8E-F14F-ACFC-5E889B30AC56}" type="slidenum">
              <a:rPr lang="en-US" smtClean="0"/>
              <a:t>1</a:t>
            </a:fld>
            <a:endParaRPr lang="en-US"/>
          </a:p>
        </p:txBody>
      </p:sp>
    </p:spTree>
    <p:extLst>
      <p:ext uri="{BB962C8B-B14F-4D97-AF65-F5344CB8AC3E}">
        <p14:creationId xmlns:p14="http://schemas.microsoft.com/office/powerpoint/2010/main" val="653853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Accessible transportation services and supports, continued.</a:t>
            </a:r>
            <a:r>
              <a:rPr lang="en-US" dirty="0">
                <a:effectLst/>
              </a:rPr>
              <a:t> </a:t>
            </a:r>
            <a:r>
              <a:rPr lang="en-US" dirty="0"/>
              <a:t>There</a:t>
            </a:r>
            <a:r>
              <a:rPr lang="en-US" baseline="0" dirty="0"/>
              <a:t> are many accessible public transportation options in Chicago provided by CTA, Metra, and Pace. Pace in particular offers numerous services that people with disabilities may be able to use, including accessible buses, Paratransit, the Taxi Assistance Program, or TAP, Mobility Direct, and Vanpool. Each of these will be covered in the module. There are also free travel and mobility trainings offered by organizations such as the Regional Transit Authority, or RTA, J.J.’s List, which is an organization for people with disabilities, and Chicago Lighthouse for the Blind. Numerous online supports also exist, including instructional videos.</a:t>
            </a: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10</a:t>
            </a:fld>
            <a:endParaRPr lang="en-US"/>
          </a:p>
        </p:txBody>
      </p:sp>
    </p:spTree>
    <p:extLst>
      <p:ext uri="{BB962C8B-B14F-4D97-AF65-F5344CB8AC3E}">
        <p14:creationId xmlns:p14="http://schemas.microsoft.com/office/powerpoint/2010/main" val="3946103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module</a:t>
            </a:r>
            <a:r>
              <a:rPr lang="en-US" baseline="0" dirty="0"/>
              <a:t> will also feature Uber as a rideshare company that aims to provide accessible transportation. Last, we will highlight driver rehabilitation services, including evaluation, training, and vehicle modifications.</a:t>
            </a: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11</a:t>
            </a:fld>
            <a:endParaRPr lang="en-US"/>
          </a:p>
        </p:txBody>
      </p:sp>
    </p:spTree>
    <p:extLst>
      <p:ext uri="{BB962C8B-B14F-4D97-AF65-F5344CB8AC3E}">
        <p14:creationId xmlns:p14="http://schemas.microsoft.com/office/powerpoint/2010/main" val="3223841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Public transportation systems: CTA, Metra, and Pace. </a:t>
            </a:r>
            <a:r>
              <a:rPr lang="en-US" dirty="0"/>
              <a:t>The Chicagoland</a:t>
            </a:r>
            <a:r>
              <a:rPr lang="en-US" baseline="0" dirty="0"/>
              <a:t> area offers public transportation options CTA, Metra, and Pace. CTA is a system of buses and trains that operates within Chicago. Metra is a train system for commuters who live outside Chicago. Pace is a bus system that also offers a variety of alternative transportation options for customers with disabilities. We’ll go into detail about each of these options, starting with CTA. </a:t>
            </a:r>
          </a:p>
          <a:p>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12</a:t>
            </a:fld>
            <a:endParaRPr lang="en-US"/>
          </a:p>
        </p:txBody>
      </p:sp>
    </p:spTree>
    <p:extLst>
      <p:ext uri="{BB962C8B-B14F-4D97-AF65-F5344CB8AC3E}">
        <p14:creationId xmlns:p14="http://schemas.microsoft.com/office/powerpoint/2010/main" val="40465837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a:t>
            </a:r>
            <a:r>
              <a:rPr lang="uk-UA" dirty="0"/>
              <a:t>’</a:t>
            </a:r>
            <a:r>
              <a:rPr lang="en-US" dirty="0"/>
              <a:t>s</a:t>
            </a:r>
            <a:r>
              <a:rPr lang="en-US" baseline="0" dirty="0"/>
              <a:t> move on to the CTA system, which serves the city of Chicago</a:t>
            </a:r>
            <a:r>
              <a:rPr lang="en-US" dirty="0"/>
              <a:t>.</a:t>
            </a:r>
            <a:r>
              <a:rPr lang="en-US" baseline="0" dirty="0"/>
              <a:t> More than 2/3 of CTA is accessible, which includes all buses and trains. However, not all train stations are accessible. You can check out this link to see which stations are accessible. CTA’s accessibility features include bus ramps and lowering buses, wheelchair securement, priority seating, lighted LED signs and audio announcements, Braille signage, and tactile platform edging. Passengers with disabilities must have a permit to get reduced fares and free rides on CTA. More information on reduced fare and free ride permits and how to apply for them will come later in the module.</a:t>
            </a:r>
            <a:endParaRPr lang="en-US" dirty="0"/>
          </a:p>
          <a:p>
            <a:endParaRPr lang="en-US" dirty="0"/>
          </a:p>
        </p:txBody>
      </p:sp>
      <p:sp>
        <p:nvSpPr>
          <p:cNvPr id="4" name="Slide Number Placeholder 3"/>
          <p:cNvSpPr>
            <a:spLocks noGrp="1"/>
          </p:cNvSpPr>
          <p:nvPr>
            <p:ph type="sldNum" sz="quarter" idx="5"/>
          </p:nvPr>
        </p:nvSpPr>
        <p:spPr/>
        <p:txBody>
          <a:bodyPr/>
          <a:lstStyle/>
          <a:p>
            <a:fld id="{AA8E67EB-1F8E-F14F-ACFC-5E889B30AC56}" type="slidenum">
              <a:rPr lang="en-US" smtClean="0"/>
              <a:t>13</a:t>
            </a:fld>
            <a:endParaRPr lang="en-US"/>
          </a:p>
        </p:txBody>
      </p:sp>
    </p:spTree>
    <p:extLst>
      <p:ext uri="{BB962C8B-B14F-4D97-AF65-F5344CB8AC3E}">
        <p14:creationId xmlns:p14="http://schemas.microsoft.com/office/powerpoint/2010/main" val="4294867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Metra. Metra’s commuter</a:t>
            </a:r>
            <a:r>
              <a:rPr lang="en-US" baseline="0" dirty="0"/>
              <a:t> train system</a:t>
            </a:r>
            <a:r>
              <a:rPr lang="en-US" dirty="0"/>
              <a:t> has 11 </a:t>
            </a:r>
            <a:r>
              <a:rPr lang="en-US" baseline="0" dirty="0"/>
              <a:t>lines, all of which are accessible to people with hearing, visual, and mobility disabilities. Each train has accessible cars identified with the international access symbol. These cars have roll-on bridge plates between vestibules and high-level platforms or lifts from low-level platforms, and 3 wheelchair areas. However, not all Metra stations are accessible. This slide has a link to the list of 173 fully accessible and 22 partially accessible stations. Metra offers a shuttle service called “P-8” to transport passengers from “qualifying origins” to the next accessible station at no additional charge. The origin must be one-half mile or less from a non-accessible station. There is no formal certification of disability required to use a P-8 shuttle, but it does require a reservation. Reservations must be made 3 hours in advance.</a:t>
            </a:r>
            <a:endParaRPr lang="en-US" dirty="0"/>
          </a:p>
          <a:p>
            <a:endParaRPr lang="en-US" dirty="0"/>
          </a:p>
        </p:txBody>
      </p:sp>
      <p:sp>
        <p:nvSpPr>
          <p:cNvPr id="4" name="Slide Number Placeholder 3"/>
          <p:cNvSpPr>
            <a:spLocks noGrp="1"/>
          </p:cNvSpPr>
          <p:nvPr>
            <p:ph type="sldNum" sz="quarter" idx="5"/>
          </p:nvPr>
        </p:nvSpPr>
        <p:spPr/>
        <p:txBody>
          <a:bodyPr/>
          <a:lstStyle/>
          <a:p>
            <a:fld id="{AA8E67EB-1F8E-F14F-ACFC-5E889B30AC56}" type="slidenum">
              <a:rPr lang="en-US" smtClean="0"/>
              <a:t>14</a:t>
            </a:fld>
            <a:endParaRPr lang="en-US"/>
          </a:p>
        </p:txBody>
      </p:sp>
    </p:spTree>
    <p:extLst>
      <p:ext uri="{BB962C8B-B14F-4D97-AF65-F5344CB8AC3E}">
        <p14:creationId xmlns:p14="http://schemas.microsoft.com/office/powerpoint/2010/main" val="3604178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Pace Bus. Simila</a:t>
            </a:r>
            <a:r>
              <a:rPr lang="en-US" baseline="0" dirty="0"/>
              <a:t>r to CTA, t</a:t>
            </a:r>
            <a:r>
              <a:rPr lang="en-US" dirty="0"/>
              <a:t>he Pace</a:t>
            </a:r>
            <a:r>
              <a:rPr lang="en-US" baseline="0" dirty="0"/>
              <a:t> bus system’s fixed routes are all accessible. This includes “kneeling” or lowering buses, ramps, priority seating, and wheelchair securement. People with disabilities can apply for Reduced Fare or Free Ride permits, for which there are eligibility requirements. These permits can be used on CTA, Metra, and Pace. This slide contains a link to information on Pace Bus regular and reduced fares.</a:t>
            </a:r>
            <a:endParaRPr lang="en-US" dirty="0"/>
          </a:p>
          <a:p>
            <a:endParaRPr lang="en-US" dirty="0"/>
          </a:p>
        </p:txBody>
      </p:sp>
      <p:sp>
        <p:nvSpPr>
          <p:cNvPr id="4" name="Slide Number Placeholder 3"/>
          <p:cNvSpPr>
            <a:spLocks noGrp="1"/>
          </p:cNvSpPr>
          <p:nvPr>
            <p:ph type="sldNum" sz="quarter" idx="5"/>
          </p:nvPr>
        </p:nvSpPr>
        <p:spPr/>
        <p:txBody>
          <a:bodyPr/>
          <a:lstStyle/>
          <a:p>
            <a:fld id="{AA8E67EB-1F8E-F14F-ACFC-5E889B30AC56}" type="slidenum">
              <a:rPr lang="en-US" smtClean="0"/>
              <a:t>15</a:t>
            </a:fld>
            <a:endParaRPr lang="en-US"/>
          </a:p>
        </p:txBody>
      </p:sp>
    </p:spTree>
    <p:extLst>
      <p:ext uri="{BB962C8B-B14F-4D97-AF65-F5344CB8AC3E}">
        <p14:creationId xmlns:p14="http://schemas.microsoft.com/office/powerpoint/2010/main" val="4318448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Reduced Fare and Ride Free permits.</a:t>
            </a:r>
            <a:r>
              <a:rPr lang="en-US" dirty="0">
                <a:effectLst/>
              </a:rPr>
              <a:t> </a:t>
            </a:r>
            <a:r>
              <a:rPr lang="en-US" baseline="0" dirty="0"/>
              <a:t>Reduced Fare and Ride Free permits for people with disabilities can be used for both Pace and CTA. The reduced fare is about half of the regular fare for CTA trains and buses and Pace buses. Ride Free is for people 65 and over and people between the ages of 18 and 64 who have disabilities and who have income below a certain amount. More information can be found through the link to the Department of Aging’s website under Benefit Access. People with disabilities can apply for these permits in person or by mail. The Reduced Fare and Ride Free permit application can be found on the RTA website. To be eligible for a Ride Free permit, applicants must apply online for the Department of Aging’s Benefit Access Program, which requires proof of income. Included in this slide is a link to Reduced Fare and Ride Free permit applications.</a:t>
            </a:r>
          </a:p>
          <a:p>
            <a:endParaRPr lang="en-US" dirty="0"/>
          </a:p>
        </p:txBody>
      </p:sp>
      <p:sp>
        <p:nvSpPr>
          <p:cNvPr id="4" name="Slide Number Placeholder 3"/>
          <p:cNvSpPr>
            <a:spLocks noGrp="1"/>
          </p:cNvSpPr>
          <p:nvPr>
            <p:ph type="sldNum" sz="quarter" idx="5"/>
          </p:nvPr>
        </p:nvSpPr>
        <p:spPr/>
        <p:txBody>
          <a:bodyPr/>
          <a:lstStyle/>
          <a:p>
            <a:fld id="{AA8E67EB-1F8E-F14F-ACFC-5E889B30AC56}" type="slidenum">
              <a:rPr lang="en-US" smtClean="0"/>
              <a:t>16</a:t>
            </a:fld>
            <a:endParaRPr lang="en-US"/>
          </a:p>
        </p:txBody>
      </p:sp>
    </p:spTree>
    <p:extLst>
      <p:ext uri="{BB962C8B-B14F-4D97-AF65-F5344CB8AC3E}">
        <p14:creationId xmlns:p14="http://schemas.microsoft.com/office/powerpoint/2010/main" val="2650708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Pace Paratransit. Another Pace option exists for people with disabilities</a:t>
            </a:r>
            <a:r>
              <a:rPr lang="en-US" baseline="0" dirty="0"/>
              <a:t> who cannot use a fixed bus or train service. It is called Pace ADA Paratransit service. Pace Paratransit only operates in areas served by buses and CTA trains. Pick-up and drop-off locations must be within three-quarters of a mile of a bus or CTA train route. Rides must be reserved at least 1 day in advance. The cost is $3.00 per trip even for Reduced Fare and Ride Free permit holders.</a:t>
            </a:r>
            <a:endParaRPr lang="en-US" dirty="0"/>
          </a:p>
          <a:p>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17</a:t>
            </a:fld>
            <a:endParaRPr lang="en-US"/>
          </a:p>
        </p:txBody>
      </p:sp>
    </p:spTree>
    <p:extLst>
      <p:ext uri="{BB962C8B-B14F-4D97-AF65-F5344CB8AC3E}">
        <p14:creationId xmlns:p14="http://schemas.microsoft.com/office/powerpoint/2010/main" val="13671221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In order to use this service, customers must be ADA Paratransit-certified with the Regional Transportation Authority, or RTA. The first step is to call 312-663-HELP between 8:30 AM to 5 PM, Monday to Friday, to request an application. After completing the application, they should call the same number to schedule an in-person interview. An eligibility determination will be made within 21 days after the interview. The RTA website contains a Paratransit guide and service guidelines, for which the links are provided here.</a:t>
            </a:r>
            <a:endParaRPr lang="en-US" dirty="0"/>
          </a:p>
          <a:p>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18</a:t>
            </a:fld>
            <a:endParaRPr lang="en-US"/>
          </a:p>
        </p:txBody>
      </p:sp>
    </p:spTree>
    <p:extLst>
      <p:ext uri="{BB962C8B-B14F-4D97-AF65-F5344CB8AC3E}">
        <p14:creationId xmlns:p14="http://schemas.microsoft.com/office/powerpoint/2010/main" val="28330279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Pace</a:t>
            </a:r>
            <a:r>
              <a:rPr lang="en-US" baseline="0" dirty="0"/>
              <a:t> Vanpool. </a:t>
            </a:r>
            <a:r>
              <a:rPr lang="en-US" dirty="0"/>
              <a:t>Pace offers</a:t>
            </a:r>
            <a:r>
              <a:rPr lang="en-US" baseline="0" dirty="0"/>
              <a:t> another option called</a:t>
            </a:r>
            <a:r>
              <a:rPr lang="en-US" dirty="0"/>
              <a:t> Vanpool</a:t>
            </a:r>
            <a:r>
              <a:rPr lang="en-US" baseline="0" dirty="0"/>
              <a:t>, which is similar to a carpool except that the van is provided by Pace. A workday vanpool arrangement must include a designated driver and a backup driver. A person can join an existing vanpool or start a new one. Pace will supply the van, fuel, insurance, tolls, and maintenance. The monthly cost varies, depending on the number of people in the vanpool and the distance driven. This option is available for people living in Cook, DuPage, Kane, Lake, McHenry, and Will counties. A link for Pace Vanpool is provided on the slide.</a:t>
            </a:r>
            <a:endParaRPr lang="en-US" dirty="0"/>
          </a:p>
          <a:p>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19</a:t>
            </a:fld>
            <a:endParaRPr lang="en-US"/>
          </a:p>
        </p:txBody>
      </p:sp>
    </p:spTree>
    <p:extLst>
      <p:ext uri="{BB962C8B-B14F-4D97-AF65-F5344CB8AC3E}">
        <p14:creationId xmlns:p14="http://schemas.microsoft.com/office/powerpoint/2010/main" val="3595685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We’ll start with a fictional case of a refugee with a disability that is related to transportation. Let’s read it together. </a:t>
            </a:r>
          </a:p>
          <a:p>
            <a:endParaRPr lang="en-US"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dirty="0">
                <a:latin typeface="Arial" charset="0"/>
                <a:ea typeface="Arial" charset="0"/>
                <a:cs typeface="Arial" charset="0"/>
              </a:rPr>
              <a:t>“Abdi is a 55-year-old refugee from Somalia who uses a wheelchair as a result of a serious car accident in Chicago. He has experienced barriers to accessing transportation to get to work and to participate in community activities. He would like to explore transportation resources and services available to support people with disabilities in Chicago.”</a:t>
            </a:r>
            <a:endParaRPr lang="en-US" sz="1200" b="0" dirty="0">
              <a:latin typeface="Franklin Gothic Book" charset="0"/>
            </a:endParaRPr>
          </a:p>
          <a:p>
            <a:endParaRPr lang="en-US" baseline="0" dirty="0"/>
          </a:p>
          <a:p>
            <a:r>
              <a:rPr lang="en-US" baseline="0" dirty="0"/>
              <a:t>This module will introduce available resources that a refugee with a disability such as Abdi could utilize. </a:t>
            </a:r>
            <a:endParaRPr lang="en-US" dirty="0"/>
          </a:p>
          <a:p>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2</a:t>
            </a:fld>
            <a:endParaRPr lang="en-US"/>
          </a:p>
        </p:txBody>
      </p:sp>
    </p:spTree>
    <p:extLst>
      <p:ext uri="{BB962C8B-B14F-4D97-AF65-F5344CB8AC3E}">
        <p14:creationId xmlns:p14="http://schemas.microsoft.com/office/powerpoint/2010/main" val="849472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Pace Taxi Access Program,</a:t>
            </a:r>
            <a:r>
              <a:rPr lang="en-US" baseline="0" dirty="0"/>
              <a:t> or TAP. </a:t>
            </a:r>
            <a:r>
              <a:rPr lang="en-US" dirty="0"/>
              <a:t>Pace also administers</a:t>
            </a:r>
            <a:r>
              <a:rPr lang="en-US" baseline="0" dirty="0"/>
              <a:t> a Taxi Access Program, also known as TAP. This allows riders who are ADA-Paratransit certified to use accessible taxis at a lower cost. TAP is only for same-day trips that start within Chicago. The cost is $3 for trips up to $20. Users can purchase rides online, by mail, or in person. Each user must have a TAP card, which can be requested by mailing an order form or by calling 800-606-1282. This slide contains a link to the TAP User Guide.</a:t>
            </a:r>
            <a:endParaRPr lang="en-US" dirty="0"/>
          </a:p>
          <a:p>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20</a:t>
            </a:fld>
            <a:endParaRPr lang="en-US"/>
          </a:p>
        </p:txBody>
      </p:sp>
    </p:spTree>
    <p:extLst>
      <p:ext uri="{BB962C8B-B14F-4D97-AF65-F5344CB8AC3E}">
        <p14:creationId xmlns:p14="http://schemas.microsoft.com/office/powerpoint/2010/main" val="42233953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Pace also administers</a:t>
            </a:r>
            <a:r>
              <a:rPr lang="en-US" baseline="0" dirty="0"/>
              <a:t> Mobility Direct. It is a subscription taxi service for ADA Paratransit-certified riders, but it is limited to trips of up to 10 miles and to repetitive origin-to-destination trips such as home to work and/or work to home within Chicago city limits. The fare is $2.25 cash for each one-way trip. A companion or personal care assistant can ride with a Paratransit-certified passenger for free. The Pace Bus website provides a Mobility Direct customer guide with more information.</a:t>
            </a:r>
            <a:endParaRPr lang="en-US" dirty="0"/>
          </a:p>
          <a:p>
            <a:endParaRPr lang="en-US" dirty="0"/>
          </a:p>
        </p:txBody>
      </p:sp>
      <p:sp>
        <p:nvSpPr>
          <p:cNvPr id="4" name="Slide Number Placeholder 3"/>
          <p:cNvSpPr>
            <a:spLocks noGrp="1"/>
          </p:cNvSpPr>
          <p:nvPr>
            <p:ph type="sldNum" sz="quarter" idx="5"/>
          </p:nvPr>
        </p:nvSpPr>
        <p:spPr/>
        <p:txBody>
          <a:bodyPr/>
          <a:lstStyle/>
          <a:p>
            <a:fld id="{AA8E67EB-1F8E-F14F-ACFC-5E889B30AC56}" type="slidenum">
              <a:rPr lang="en-US" smtClean="0"/>
              <a:t>21</a:t>
            </a:fld>
            <a:endParaRPr lang="en-US"/>
          </a:p>
        </p:txBody>
      </p:sp>
    </p:spTree>
    <p:extLst>
      <p:ext uri="{BB962C8B-B14F-4D97-AF65-F5344CB8AC3E}">
        <p14:creationId xmlns:p14="http://schemas.microsoft.com/office/powerpoint/2010/main" val="22152630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Travel</a:t>
            </a:r>
            <a:r>
              <a:rPr lang="en-US" baseline="0" dirty="0"/>
              <a:t> and mobility training.</a:t>
            </a:r>
            <a:endParaRPr lang="en-US" dirty="0"/>
          </a:p>
          <a:p>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22</a:t>
            </a:fld>
            <a:endParaRPr lang="en-US"/>
          </a:p>
        </p:txBody>
      </p:sp>
    </p:spTree>
    <p:extLst>
      <p:ext uri="{BB962C8B-B14F-4D97-AF65-F5344CB8AC3E}">
        <p14:creationId xmlns:p14="http://schemas.microsoft.com/office/powerpoint/2010/main" val="18907666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person with a disability</a:t>
            </a:r>
            <a:r>
              <a:rPr lang="en-US" baseline="0" dirty="0"/>
              <a:t> needs training to use the public transportation system, there is free face-to-face training available through the Regional Transit Authority, or RTA. Participants pay only the cost of fares. The training covers how to use CTA, Metra, and Pace. There are three types of trainings offered. Trip training is one-on-one training on buses and trains to practice specific routes. The individual transit orientation provides a general introduction to bus and train accessibility. And the group transit orientation provides a general introduction for groups of participants as well as staff of agencies that serve people with disabilities. This slide contains a link the RTA Travel Training brochure, which contains more information about the program. </a:t>
            </a:r>
            <a:endParaRPr lang="en-US" dirty="0"/>
          </a:p>
          <a:p>
            <a:endParaRPr lang="en-US" dirty="0"/>
          </a:p>
        </p:txBody>
      </p:sp>
      <p:sp>
        <p:nvSpPr>
          <p:cNvPr id="4" name="Slide Number Placeholder 3"/>
          <p:cNvSpPr>
            <a:spLocks noGrp="1"/>
          </p:cNvSpPr>
          <p:nvPr>
            <p:ph type="sldNum" sz="quarter" idx="5"/>
          </p:nvPr>
        </p:nvSpPr>
        <p:spPr/>
        <p:txBody>
          <a:bodyPr/>
          <a:lstStyle/>
          <a:p>
            <a:fld id="{AA8E67EB-1F8E-F14F-ACFC-5E889B30AC56}" type="slidenum">
              <a:rPr lang="en-US" smtClean="0"/>
              <a:t>23</a:t>
            </a:fld>
            <a:endParaRPr lang="en-US"/>
          </a:p>
        </p:txBody>
      </p:sp>
    </p:spTree>
    <p:extLst>
      <p:ext uri="{BB962C8B-B14F-4D97-AF65-F5344CB8AC3E}">
        <p14:creationId xmlns:p14="http://schemas.microsoft.com/office/powerpoint/2010/main" val="3656874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travel training resource is the J.J.’s List</a:t>
            </a:r>
            <a:r>
              <a:rPr lang="en-US" baseline="0" dirty="0"/>
              <a:t> Hop on the Bus Workshop. J.J.’s List has partnered with Pace Suburban Bus to offer this workshop. It is open to any school, agency, family, or service provider that works with people with disabilities age 14 or older in the 6-county area serviced by Pace Suburban Bus, which includes Cook, DuPage, Kane, Lake, McHenry, and Will Counties. The workshop is 90 minutes and includes three components. It begins with instruction in and practice with using the </a:t>
            </a:r>
            <a:r>
              <a:rPr lang="en-US" baseline="0" dirty="0" err="1"/>
              <a:t>rtachicago.org</a:t>
            </a:r>
            <a:r>
              <a:rPr lang="en-US" baseline="0" dirty="0"/>
              <a:t> online trip planner. Then participants have the opportunity to practice on a real Pace bus, learning how it works, how to pay fares, and how to reach their destinations safely. The training concludes with a review of the physical accessibility features of the bus.</a:t>
            </a:r>
            <a:endParaRPr lang="en-US" dirty="0"/>
          </a:p>
          <a:p>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24</a:t>
            </a:fld>
            <a:endParaRPr lang="en-US"/>
          </a:p>
        </p:txBody>
      </p:sp>
    </p:spTree>
    <p:extLst>
      <p:ext uri="{BB962C8B-B14F-4D97-AF65-F5344CB8AC3E}">
        <p14:creationId xmlns:p14="http://schemas.microsoft.com/office/powerpoint/2010/main" val="600590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a:t>
            </a:r>
            <a:r>
              <a:rPr lang="en-US" baseline="0" dirty="0"/>
              <a:t> training option for people who are blind or visually impaired in the Chicagoland area is offered by The Chicago Lighthouse. This organization has an orientation and mobility training program. This program supports clients to develop skills for safe, effective, and efficient travel. Professionals work with clients to enhance their environmental, body, and spatial awareness. They also provide training in using tools for independence such as white canes, dog guides, and electronic travel aids. The training can take place at any time and in any environment the client needs to navigate, such as routes to school or work or local neighborhoods.</a:t>
            </a: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25</a:t>
            </a:fld>
            <a:endParaRPr lang="en-US"/>
          </a:p>
        </p:txBody>
      </p:sp>
    </p:spTree>
    <p:extLst>
      <p:ext uri="{BB962C8B-B14F-4D97-AF65-F5344CB8AC3E}">
        <p14:creationId xmlns:p14="http://schemas.microsoft.com/office/powerpoint/2010/main" val="18997696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Online training</a:t>
            </a:r>
            <a:r>
              <a:rPr lang="en-US" baseline="0" dirty="0"/>
              <a:t> resources are also available. </a:t>
            </a:r>
            <a:r>
              <a:rPr lang="en-US" dirty="0"/>
              <a:t>This</a:t>
            </a:r>
            <a:r>
              <a:rPr lang="en-US" baseline="0" dirty="0"/>
              <a:t> slide contains links to several instructional videos for using public transportation systems such as Pace, CTA, and Metra.</a:t>
            </a:r>
            <a:endParaRPr lang="en-US" dirty="0"/>
          </a:p>
          <a:p>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26</a:t>
            </a:fld>
            <a:endParaRPr lang="en-US"/>
          </a:p>
        </p:txBody>
      </p:sp>
    </p:spTree>
    <p:extLst>
      <p:ext uri="{BB962C8B-B14F-4D97-AF65-F5344CB8AC3E}">
        <p14:creationId xmlns:p14="http://schemas.microsoft.com/office/powerpoint/2010/main" val="17384090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transportation</a:t>
            </a:r>
            <a:r>
              <a:rPr lang="en-US" baseline="0" dirty="0"/>
              <a:t> option for refugees with disabilities</a:t>
            </a:r>
            <a:r>
              <a:rPr lang="en-US" dirty="0"/>
              <a:t> </a:t>
            </a:r>
            <a:r>
              <a:rPr lang="en-US" baseline="0" dirty="0"/>
              <a:t>is the rideshare service Uber.</a:t>
            </a:r>
            <a:endParaRPr lang="en-US" dirty="0"/>
          </a:p>
          <a:p>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27</a:t>
            </a:fld>
            <a:endParaRPr lang="en-US"/>
          </a:p>
        </p:txBody>
      </p:sp>
    </p:spTree>
    <p:extLst>
      <p:ext uri="{BB962C8B-B14F-4D97-AF65-F5344CB8AC3E}">
        <p14:creationId xmlns:p14="http://schemas.microsoft.com/office/powerpoint/2010/main" val="2303444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Uber is an on-demand rideshare service,</a:t>
            </a:r>
            <a:r>
              <a:rPr lang="en-US" baseline="0" dirty="0"/>
              <a:t> similar to a taxi service. </a:t>
            </a:r>
            <a:r>
              <a:rPr lang="en-US" dirty="0"/>
              <a:t>Uber users request rides using a smartphon</a:t>
            </a:r>
            <a:r>
              <a:rPr lang="en-US" baseline="0" dirty="0"/>
              <a:t>e app. Drivers use their own cars to transport passengers. The cost varies depending on the trip, demand, and time of day. There is no membership fee for Uber.</a:t>
            </a:r>
          </a:p>
          <a:p>
            <a:r>
              <a:rPr lang="en-US" baseline="0" dirty="0" err="1"/>
              <a:t>Uberpool</a:t>
            </a:r>
            <a:r>
              <a:rPr lang="en-US" baseline="0" dirty="0"/>
              <a:t> is a more affordable option that allows a person to share their ride with one or more other riders. </a:t>
            </a:r>
          </a:p>
          <a:p>
            <a:endParaRPr lang="en-US" dirty="0"/>
          </a:p>
        </p:txBody>
      </p:sp>
      <p:sp>
        <p:nvSpPr>
          <p:cNvPr id="4" name="Slide Number Placeholder 3"/>
          <p:cNvSpPr>
            <a:spLocks noGrp="1"/>
          </p:cNvSpPr>
          <p:nvPr>
            <p:ph type="sldNum" sz="quarter" idx="5"/>
          </p:nvPr>
        </p:nvSpPr>
        <p:spPr/>
        <p:txBody>
          <a:bodyPr/>
          <a:lstStyle/>
          <a:p>
            <a:fld id="{AA8E67EB-1F8E-F14F-ACFC-5E889B30AC56}" type="slidenum">
              <a:rPr lang="en-US" smtClean="0"/>
              <a:t>28</a:t>
            </a:fld>
            <a:endParaRPr lang="en-US"/>
          </a:p>
        </p:txBody>
      </p:sp>
    </p:spTree>
    <p:extLst>
      <p:ext uri="{BB962C8B-B14F-4D97-AF65-F5344CB8AC3E}">
        <p14:creationId xmlns:p14="http://schemas.microsoft.com/office/powerpoint/2010/main" val="29886272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Uber has accessible options and accessible</a:t>
            </a:r>
            <a:r>
              <a:rPr lang="en-US" baseline="0" dirty="0"/>
              <a:t> features for people with various kinds of disabilities. For example, they offer features that promote access by people who are blind or have low vision, people who are deaf or hard of hearing, and people with mobility disabilities. </a:t>
            </a:r>
            <a:r>
              <a:rPr lang="en-US" baseline="0" dirty="0" err="1"/>
              <a:t>UberWAV</a:t>
            </a:r>
            <a:r>
              <a:rPr lang="en-US" baseline="0" dirty="0"/>
              <a:t> is one Uber option that has wheelchair-accessible vehicles. All Uber drivers are expected to accommodate users with assistive devices, including walkers and wheelchairs, as well as service animals. In addition to providing riders with accessible options, Uber hires drivers with disabilities. For example, Uber has thousands of Deaf and hearing-impaired drivers. It also has drivers with physical disabilities who may use vehicle modifications such as hand controls. More information may be found at the link on the slide. </a:t>
            </a:r>
            <a:endParaRPr lang="en-US" dirty="0"/>
          </a:p>
          <a:p>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29</a:t>
            </a:fld>
            <a:endParaRPr lang="en-US"/>
          </a:p>
        </p:txBody>
      </p:sp>
    </p:spTree>
    <p:extLst>
      <p:ext uri="{BB962C8B-B14F-4D97-AF65-F5344CB8AC3E}">
        <p14:creationId xmlns:p14="http://schemas.microsoft.com/office/powerpoint/2010/main" val="2394416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an overview</a:t>
            </a:r>
            <a:r>
              <a:rPr lang="en-US" baseline="0" dirty="0"/>
              <a:t> of what the rest of the module will cover:</a:t>
            </a:r>
          </a:p>
          <a:p>
            <a:pPr marL="419100" indent="-342900" eaLnBrk="1" hangingPunct="1">
              <a:lnSpc>
                <a:spcPct val="110000"/>
              </a:lnSpc>
              <a:spcBef>
                <a:spcPct val="0"/>
              </a:spcBef>
              <a:spcAft>
                <a:spcPts val="1200"/>
              </a:spcAft>
              <a:buClr>
                <a:srgbClr val="000000"/>
              </a:buClr>
              <a:buFont typeface="Arial"/>
              <a:buChar char="•"/>
            </a:pPr>
            <a:r>
              <a:rPr lang="en-US" sz="1200" b="0" dirty="0">
                <a:solidFill>
                  <a:srgbClr val="000000"/>
                </a:solidFill>
                <a:latin typeface="Arial" charset="0"/>
                <a:ea typeface="Arial" charset="0"/>
                <a:cs typeface="Arial" charset="0"/>
                <a:sym typeface="Verdana" charset="0"/>
              </a:rPr>
              <a:t>Accessible transportation</a:t>
            </a:r>
          </a:p>
          <a:p>
            <a:pPr marL="419100" indent="-342900" eaLnBrk="1" hangingPunct="1">
              <a:lnSpc>
                <a:spcPct val="110000"/>
              </a:lnSpc>
              <a:spcBef>
                <a:spcPct val="0"/>
              </a:spcBef>
              <a:spcAft>
                <a:spcPts val="1200"/>
              </a:spcAft>
              <a:buClr>
                <a:srgbClr val="000000"/>
              </a:buClr>
              <a:buFont typeface="Arial"/>
              <a:buChar char="•"/>
            </a:pPr>
            <a:r>
              <a:rPr lang="en-US" sz="1200" b="0" dirty="0">
                <a:solidFill>
                  <a:srgbClr val="000000"/>
                </a:solidFill>
                <a:latin typeface="Arial" charset="0"/>
                <a:ea typeface="Arial" charset="0"/>
                <a:cs typeface="Arial" charset="0"/>
                <a:sym typeface="Verdana" charset="0"/>
              </a:rPr>
              <a:t>Local transportation options for refugees with disabilities in Chicago and Illinois</a:t>
            </a:r>
          </a:p>
          <a:p>
            <a:pPr marL="419100" indent="-342900">
              <a:lnSpc>
                <a:spcPct val="110000"/>
              </a:lnSpc>
              <a:spcBef>
                <a:spcPct val="0"/>
              </a:spcBef>
              <a:spcAft>
                <a:spcPts val="1200"/>
              </a:spcAft>
              <a:buClr>
                <a:srgbClr val="000000"/>
              </a:buClr>
              <a:buFont typeface="Arial"/>
              <a:buChar char="•"/>
            </a:pPr>
            <a:r>
              <a:rPr lang="en-US" sz="1200" b="0" dirty="0">
                <a:solidFill>
                  <a:srgbClr val="000000"/>
                </a:solidFill>
                <a:latin typeface="Arial" charset="0"/>
                <a:ea typeface="Arial" charset="0"/>
                <a:cs typeface="Arial" charset="0"/>
                <a:sym typeface="Verdana" charset="0"/>
              </a:rPr>
              <a:t>Available transportation-related trainings and supports</a:t>
            </a:r>
          </a:p>
          <a:p>
            <a:pPr marL="419100" indent="-342900">
              <a:lnSpc>
                <a:spcPct val="110000"/>
              </a:lnSpc>
              <a:spcBef>
                <a:spcPct val="0"/>
              </a:spcBef>
              <a:spcAft>
                <a:spcPts val="1200"/>
              </a:spcAft>
              <a:buClr>
                <a:srgbClr val="000000"/>
              </a:buClr>
              <a:buFont typeface="Arial"/>
              <a:buChar char="•"/>
            </a:pPr>
            <a:r>
              <a:rPr lang="en-US" sz="1200" b="0" dirty="0">
                <a:solidFill>
                  <a:srgbClr val="000000"/>
                </a:solidFill>
                <a:latin typeface="Arial" charset="0"/>
                <a:ea typeface="Arial" charset="0"/>
                <a:cs typeface="Arial" charset="0"/>
                <a:sym typeface="Verdana" charset="0"/>
              </a:rPr>
              <a:t>Driver rehabilitation </a:t>
            </a:r>
          </a:p>
          <a:p>
            <a:endParaRPr lang="en-US" baseline="0" dirty="0"/>
          </a:p>
          <a:p>
            <a:r>
              <a:rPr lang="en-US" baseline="0" dirty="0"/>
              <a:t>Alright! Let’s begin.</a:t>
            </a:r>
            <a:endParaRPr lang="en-US" dirty="0"/>
          </a:p>
          <a:p>
            <a:endParaRPr lang="en-US" dirty="0"/>
          </a:p>
        </p:txBody>
      </p:sp>
      <p:sp>
        <p:nvSpPr>
          <p:cNvPr id="4" name="Slide Number Placeholder 3"/>
          <p:cNvSpPr>
            <a:spLocks noGrp="1"/>
          </p:cNvSpPr>
          <p:nvPr>
            <p:ph type="sldNum" sz="quarter" idx="5"/>
          </p:nvPr>
        </p:nvSpPr>
        <p:spPr/>
        <p:txBody>
          <a:bodyPr/>
          <a:lstStyle/>
          <a:p>
            <a:fld id="{AA8E67EB-1F8E-F14F-ACFC-5E889B30AC56}" type="slidenum">
              <a:rPr lang="en-US" smtClean="0"/>
              <a:t>3</a:t>
            </a:fld>
            <a:endParaRPr lang="en-US"/>
          </a:p>
        </p:txBody>
      </p:sp>
    </p:spTree>
    <p:extLst>
      <p:ext uri="{BB962C8B-B14F-4D97-AF65-F5344CB8AC3E}">
        <p14:creationId xmlns:p14="http://schemas.microsoft.com/office/powerpoint/2010/main" val="14311340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Driver</a:t>
            </a:r>
            <a:r>
              <a:rPr lang="en-US" baseline="0" dirty="0"/>
              <a:t> rehabilitation refers to programs that train people with disabilities to drive their own vehicles if they are able to with the appropriate supports. </a:t>
            </a:r>
          </a:p>
          <a:p>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30</a:t>
            </a:fld>
            <a:endParaRPr lang="en-US"/>
          </a:p>
        </p:txBody>
      </p:sp>
    </p:spTree>
    <p:extLst>
      <p:ext uri="{BB962C8B-B14F-4D97-AF65-F5344CB8AC3E}">
        <p14:creationId xmlns:p14="http://schemas.microsoft.com/office/powerpoint/2010/main" val="4674224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Occupational Therapy Department at Rush University Medical Center in Chicago offers a driver rehabilitation evaluation for drivers who are referred by a physician. There are two parts to the evaluation: an assessment in the clinic and a behind-the-wheel evaluation.</a:t>
            </a:r>
            <a:endParaRPr lang="en-US" dirty="0"/>
          </a:p>
          <a:p>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31</a:t>
            </a:fld>
            <a:endParaRPr lang="en-US"/>
          </a:p>
        </p:txBody>
      </p:sp>
    </p:spTree>
    <p:extLst>
      <p:ext uri="{BB962C8B-B14F-4D97-AF65-F5344CB8AC3E}">
        <p14:creationId xmlns:p14="http://schemas.microsoft.com/office/powerpoint/2010/main" val="13945735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terms of cost, while insurance will usually cover the cost of the clinical portion, it does not cover the cost of the behind the wheel evaluation, additional training, or equipment. However, there may be alternative funding sources available through some of PRIDE’s partners.</a:t>
            </a:r>
            <a:endParaRPr lang="en-US" dirty="0"/>
          </a:p>
          <a:p>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32</a:t>
            </a:fld>
            <a:endParaRPr lang="en-US"/>
          </a:p>
        </p:txBody>
      </p:sp>
    </p:spTree>
    <p:extLst>
      <p:ext uri="{BB962C8B-B14F-4D97-AF65-F5344CB8AC3E}">
        <p14:creationId xmlns:p14="http://schemas.microsoft.com/office/powerpoint/2010/main" val="4432638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Rush</a:t>
            </a:r>
            <a:r>
              <a:rPr lang="en-US" baseline="0" dirty="0"/>
              <a:t> University Driver Rehabilitation Evaluation. </a:t>
            </a:r>
            <a:r>
              <a:rPr lang="en-US" dirty="0"/>
              <a:t>To be eligible</a:t>
            </a:r>
            <a:r>
              <a:rPr lang="en-US" baseline="0" dirty="0"/>
              <a:t> for the driver rehabilitation evaluation, a person must have not had a seizure for the past 6 months, must have a referral from a physician, and must have a valid driver’s license or permit. The contact number is 312-563-2454.</a:t>
            </a:r>
            <a:endParaRPr lang="en-US" dirty="0"/>
          </a:p>
          <a:p>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33</a:t>
            </a:fld>
            <a:endParaRPr lang="en-US"/>
          </a:p>
        </p:txBody>
      </p:sp>
    </p:spTree>
    <p:extLst>
      <p:ext uri="{BB962C8B-B14F-4D97-AF65-F5344CB8AC3E}">
        <p14:creationId xmlns:p14="http://schemas.microsoft.com/office/powerpoint/2010/main" val="14641991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Driver rehabilitation and vehicle modifications. </a:t>
            </a:r>
            <a:r>
              <a:rPr lang="en-US" baseline="0" dirty="0"/>
              <a:t>Many individuals do return to driving after acquiring a disability. If a driver rehabilitation evaluation determines that an individual is safe to return to driving, further training and vehicle modifications may be recommended. Examples of vehicle modifications include hand controls, adjustable seats and foot pedals, extra-wide doors, and support handles for entry and exit. More information on transportation options can be accessed online. For example, the Shirley Ryan Ability Lab website contains information about driver rehabilitation programs in Chicago. The link is included on this slide.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34</a:t>
            </a:fld>
            <a:endParaRPr lang="en-US"/>
          </a:p>
        </p:txBody>
      </p:sp>
    </p:spTree>
    <p:extLst>
      <p:ext uri="{BB962C8B-B14F-4D97-AF65-F5344CB8AC3E}">
        <p14:creationId xmlns:p14="http://schemas.microsoft.com/office/powerpoint/2010/main" val="42301357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The Chicago Lighthouse Driving Rehabilitation Program. In addition to the orientation and mobility training that the Chicago Lighthouse offers, it has a driving rehabilitation program for drivers with vision loss. The program supports clients to comprehensively evaluate their driving skills, stay apprised of Illinois state laws, determine eligibility to continue driving, use assistive devices to optimize driving skills, and explore alternative transportation options. They may also prescribe assistive devices such as the ones already described.</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35</a:t>
            </a:fld>
            <a:endParaRPr lang="en-US"/>
          </a:p>
        </p:txBody>
      </p:sp>
    </p:spTree>
    <p:extLst>
      <p:ext uri="{BB962C8B-B14F-4D97-AF65-F5344CB8AC3E}">
        <p14:creationId xmlns:p14="http://schemas.microsoft.com/office/powerpoint/2010/main" val="36432829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contact</a:t>
            </a:r>
            <a:r>
              <a:rPr lang="en-US" baseline="0" dirty="0"/>
              <a:t> the Chicago Lighthouse, you can call Laura Hayes at 312-447-3433. This slide contains a link to more information on the Chicago Lighthouse Driving Rehabilitation program. </a:t>
            </a: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36</a:t>
            </a:fld>
            <a:endParaRPr lang="en-US"/>
          </a:p>
        </p:txBody>
      </p:sp>
    </p:spTree>
    <p:extLst>
      <p:ext uri="{BB962C8B-B14F-4D97-AF65-F5344CB8AC3E}">
        <p14:creationId xmlns:p14="http://schemas.microsoft.com/office/powerpoint/2010/main" val="6811879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Additional resources are available in the Chicagoland and Illinois area, including those from the Mayor’s Office for People with Disabilities, or MOPD, and our city’s Independent Living Center, Access Living. </a:t>
            </a:r>
          </a:p>
          <a:p>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37</a:t>
            </a:fld>
            <a:endParaRPr lang="en-US"/>
          </a:p>
        </p:txBody>
      </p:sp>
    </p:spTree>
    <p:extLst>
      <p:ext uri="{BB962C8B-B14F-4D97-AF65-F5344CB8AC3E}">
        <p14:creationId xmlns:p14="http://schemas.microsoft.com/office/powerpoint/2010/main" val="10180360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Transportation Case Example: Part 2. </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“Since his injury, Abdi has faced barriers in getting to work. He has learned about the Rush University Driver Evaluation and driver rehabilitation programs in Chicago. Abdi is interested in returning to driving so that later he can start a transportation business to address the needs of others with disabilities. </a:t>
            </a: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Abdi’s business would be similar to Soma Transportation, a Minnesota-based service specializing in non-emergency medical transportation that offers door-to-door service. Abdi has gotten advice from Soma Transportation and the PRIDE program about how to start such a company in Illinois.” </a:t>
            </a:r>
          </a:p>
          <a:p>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38</a:t>
            </a:fld>
            <a:endParaRPr lang="en-US"/>
          </a:p>
        </p:txBody>
      </p:sp>
    </p:spTree>
    <p:extLst>
      <p:ext uri="{BB962C8B-B14F-4D97-AF65-F5344CB8AC3E}">
        <p14:creationId xmlns:p14="http://schemas.microsoft.com/office/powerpoint/2010/main" val="20347693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a:t>
            </a:r>
            <a:r>
              <a:rPr lang="en-US" baseline="0" dirty="0"/>
              <a:t> you for completing PRIDE Provider Module 5. This slide shows the sources used in the module. The PRIDE team would like to thank PRIDE partner Judy Shanley of Easter Seals, for narrating the module. Judy is an expert on accessible transportation and is currently working on a federal project with the National Center for Mobility Management. </a:t>
            </a:r>
          </a:p>
          <a:p>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39</a:t>
            </a:fld>
            <a:endParaRPr lang="en-US"/>
          </a:p>
        </p:txBody>
      </p:sp>
    </p:spTree>
    <p:extLst>
      <p:ext uri="{BB962C8B-B14F-4D97-AF65-F5344CB8AC3E}">
        <p14:creationId xmlns:p14="http://schemas.microsoft.com/office/powerpoint/2010/main" val="875529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aseline="0" dirty="0">
                <a:latin typeface="Arial" charset="0"/>
                <a:ea typeface="Arial" charset="0"/>
                <a:cs typeface="Arial" charset="0"/>
              </a:rPr>
              <a:t>Transportation is often cited as a barrier to employment for people for disabilities</a:t>
            </a:r>
            <a:r>
              <a:rPr lang="en-US" sz="1200" dirty="0">
                <a:latin typeface="Arial" charset="0"/>
                <a:ea typeface="Arial" charset="0"/>
                <a:cs typeface="Arial" charset="0"/>
              </a:rPr>
              <a:t>. </a:t>
            </a:r>
            <a:r>
              <a:rPr lang="en-US" dirty="0"/>
              <a:t>A person seeking employment or trying to maintain</a:t>
            </a:r>
            <a:r>
              <a:rPr lang="en-US" baseline="0" dirty="0"/>
              <a:t> </a:t>
            </a:r>
            <a:r>
              <a:rPr lang="en-US" dirty="0"/>
              <a:t>employment</a:t>
            </a:r>
            <a:r>
              <a:rPr lang="en-US" baseline="0" dirty="0"/>
              <a:t> requires accessible transportation options for many reasons, such as attending job interviews, getting to work, and participating in work-related trainings. That being said, it can often be a challenge for people with disabilities, including refugees, to find accessible transportation. </a:t>
            </a:r>
            <a:r>
              <a:rPr lang="en-US" sz="1200" baseline="0" dirty="0">
                <a:latin typeface="+mn-lt"/>
                <a:ea typeface="ＭＳ Ｐゴシック" charset="0"/>
                <a:cs typeface="ＭＳ Ｐゴシック" charset="0"/>
              </a:rPr>
              <a:t>T</a:t>
            </a:r>
            <a:r>
              <a:rPr lang="en-US" baseline="0" dirty="0"/>
              <a:t>here is no one solution for these transportation barriers. As a service provider, you can connect your refugee clients with disabilities to local resources and investigate what is available and practical given each client’s individual needs.</a:t>
            </a: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4</a:t>
            </a:fld>
            <a:endParaRPr lang="en-US"/>
          </a:p>
        </p:txBody>
      </p:sp>
    </p:spTree>
    <p:extLst>
      <p:ext uri="{BB962C8B-B14F-4D97-AF65-F5344CB8AC3E}">
        <p14:creationId xmlns:p14="http://schemas.microsoft.com/office/powerpoint/2010/main" val="1460451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a:t>
            </a:r>
            <a:r>
              <a:rPr lang="en-US" baseline="0" dirty="0"/>
              <a:t> with disabilities have a right to accessible public transportation options. </a:t>
            </a:r>
            <a:r>
              <a:rPr lang="en-US" sz="1200" b="0" dirty="0">
                <a:latin typeface="Arial" charset="0"/>
                <a:ea typeface="Arial" charset="0"/>
                <a:cs typeface="Arial" charset="0"/>
              </a:rPr>
              <a:t>Under the Americans with Disabilities Act (ADA), individuals cannot be denied public transportation services because of a disability.</a:t>
            </a:r>
            <a:r>
              <a:rPr lang="en-US" sz="1200" b="0" baseline="0" dirty="0">
                <a:latin typeface="+mn-lt"/>
                <a:ea typeface="ＭＳ Ｐゴシック" charset="0"/>
                <a:cs typeface="Arial" charset="0"/>
              </a:rPr>
              <a:t> </a:t>
            </a:r>
            <a:r>
              <a:rPr lang="en-US" baseline="0" dirty="0"/>
              <a:t>Supporting equal access to public and private transportation means more than ensuring physical accessibility. Someone with a disability who is seeking employment or who is working may need other supports to make transportation truly accessible. For example, people with cognitive disabilities or people who are blind may benefit from travel or mobility training to support their use of transportation. Support can also involve coordination of transportation resources and education on the rights of people with disabilities with respect to public transportation under the ADA.</a:t>
            </a: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5</a:t>
            </a:fld>
            <a:endParaRPr lang="en-US"/>
          </a:p>
        </p:txBody>
      </p:sp>
    </p:spTree>
    <p:extLst>
      <p:ext uri="{BB962C8B-B14F-4D97-AF65-F5344CB8AC3E}">
        <p14:creationId xmlns:p14="http://schemas.microsoft.com/office/powerpoint/2010/main" val="315385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Paths of</a:t>
            </a:r>
            <a:r>
              <a:rPr lang="en-US" baseline="0" dirty="0"/>
              <a:t> travel, or getting to and from a fixed route bus or train, also must be accessible. It is important to examine the walkways and sidewalks to make sure that they are free from barriers or obstacles that prevent easy passage. Sometimes natural weather conditions, such as snow, can impede travel and navigation on pathways. Also, there may be problems with pavement cracks or curb cuts, or no curb cuts. Manmade obstructions such as newspaper stands or garbage cans may also impede navigation. Local city highway or transportation departments can help with obstructions on sidewalks that inhibit access to fixed routes.</a:t>
            </a:r>
            <a:endParaRPr lang="en-US" dirty="0"/>
          </a:p>
          <a:p>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6</a:t>
            </a:fld>
            <a:endParaRPr lang="en-US"/>
          </a:p>
        </p:txBody>
      </p:sp>
    </p:spTree>
    <p:extLst>
      <p:ext uri="{BB962C8B-B14F-4D97-AF65-F5344CB8AC3E}">
        <p14:creationId xmlns:p14="http://schemas.microsoft.com/office/powerpoint/2010/main" val="3820221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Transportation options for people with disabilities. Choosing among the many transportation options for people with disabilities can be confusing. This module will cover accessible public transportation and ride sharing options, as well as driver rehabilitation and/or vehicle modifications for people with disabilities. It is important both to be aware of available local services and to be able to find creative ways to address transportation barriers, keeping in my individual needs, preferences, and cost.</a:t>
            </a:r>
          </a:p>
          <a:p>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7</a:t>
            </a:fld>
            <a:endParaRPr lang="en-US"/>
          </a:p>
        </p:txBody>
      </p:sp>
    </p:spTree>
    <p:extLst>
      <p:ext uri="{BB962C8B-B14F-4D97-AF65-F5344CB8AC3E}">
        <p14:creationId xmlns:p14="http://schemas.microsoft.com/office/powerpoint/2010/main" val="1811284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needs of individuals</a:t>
            </a:r>
            <a:r>
              <a:rPr lang="en-US" baseline="0" dirty="0"/>
              <a:t> is important and takes into account where people live, where they want to go, what type of supports or accommodations may be needed. Individual preferences such as sensory or social preferences are also important. If riders don’t like crowds, or have difficulties with loud noises, transportation modes that are quiet may be best suited for these individuals. Reliability and safety of a transportation mode is important, including whether the service is on time, whether drivers/operators are responsive, and whether the vehicles are safe and secure. </a:t>
            </a:r>
            <a:r>
              <a:rPr lang="en-US" dirty="0"/>
              <a:t>The cost for transportation</a:t>
            </a:r>
            <a:r>
              <a:rPr lang="en-US" baseline="0" dirty="0"/>
              <a:t> can be paid exclusively by the rider or the transportation provider – or costs can be shared. Riders are encouraged to learn whether transportation programs have any reduced or half-fare options. </a:t>
            </a: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8</a:t>
            </a:fld>
            <a:endParaRPr lang="en-US"/>
          </a:p>
        </p:txBody>
      </p:sp>
    </p:spTree>
    <p:extLst>
      <p:ext uri="{BB962C8B-B14F-4D97-AF65-F5344CB8AC3E}">
        <p14:creationId xmlns:p14="http://schemas.microsoft.com/office/powerpoint/2010/main" val="3718249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Accessible transportation services and supports.</a:t>
            </a:r>
            <a:r>
              <a:rPr lang="en-US" sz="1200" kern="1200" baseline="0" dirty="0">
                <a:solidFill>
                  <a:schemeClr val="tx1"/>
                </a:solidFill>
                <a:effectLst/>
                <a:latin typeface="+mn-lt"/>
                <a:ea typeface="ＭＳ Ｐゴシック" charset="0"/>
                <a:cs typeface="ＭＳ Ｐゴシック" charset="0"/>
              </a:rPr>
              <a:t> </a:t>
            </a:r>
            <a:r>
              <a:rPr lang="en-US" dirty="0"/>
              <a:t>What kinds of accessible</a:t>
            </a:r>
            <a:r>
              <a:rPr lang="en-US" baseline="0" dirty="0"/>
              <a:t> </a:t>
            </a:r>
            <a:r>
              <a:rPr lang="en-US" dirty="0"/>
              <a:t>transportation</a:t>
            </a:r>
            <a:r>
              <a:rPr lang="en-US" baseline="0" dirty="0"/>
              <a:t> services and supports exist in Illinois? Within our state, there are many services that refugees with disabilities can use to enable community participation, including participation in work. This module divides these services and supports into four categories: public transportation, travel and mobility training, rideshare, and driver rehabilitation.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A8E67EB-1F8E-F14F-ACFC-5E889B30AC56}" type="slidenum">
              <a:rPr lang="en-US" smtClean="0"/>
              <a:t>9</a:t>
            </a:fld>
            <a:endParaRPr lang="en-US"/>
          </a:p>
        </p:txBody>
      </p:sp>
    </p:spTree>
    <p:extLst>
      <p:ext uri="{BB962C8B-B14F-4D97-AF65-F5344CB8AC3E}">
        <p14:creationId xmlns:p14="http://schemas.microsoft.com/office/powerpoint/2010/main" val="3894069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61555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7/21/20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169394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590087" y="586292"/>
            <a:ext cx="7963824" cy="543226"/>
          </a:xfrm>
        </p:spPr>
        <p:txBody>
          <a:bodyPr lIns="0" tIns="0" rIns="0" bIns="0"/>
          <a:lstStyle>
            <a:lvl1pPr>
              <a:defRPr sz="3530" b="0" i="0">
                <a:solidFill>
                  <a:schemeClr val="bg1"/>
                </a:solidFill>
                <a:latin typeface="Arial Black"/>
                <a:cs typeface="Arial Black"/>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7/21/20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635024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590087" y="586292"/>
            <a:ext cx="7963824" cy="543226"/>
          </a:xfrm>
        </p:spPr>
        <p:txBody>
          <a:bodyPr lIns="0" tIns="0" rIns="0" bIns="0"/>
          <a:lstStyle>
            <a:lvl1pPr>
              <a:defRPr sz="3530" b="0" i="0">
                <a:solidFill>
                  <a:schemeClr val="bg1"/>
                </a:solidFill>
                <a:latin typeface="Arial Black"/>
                <a:cs typeface="Arial Black"/>
              </a:defRPr>
            </a:lvl1pPr>
          </a:lstStyle>
          <a:p>
            <a:endParaRPr/>
          </a:p>
        </p:txBody>
      </p:sp>
      <p:sp>
        <p:nvSpPr>
          <p:cNvPr id="3" name="Holder 3"/>
          <p:cNvSpPr>
            <a:spLocks noGrp="1"/>
          </p:cNvSpPr>
          <p:nvPr>
            <p:ph sz="half" idx="2"/>
          </p:nvPr>
        </p:nvSpPr>
        <p:spPr>
          <a:xfrm>
            <a:off x="457200" y="1577340"/>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7/21/20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327174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590087" y="586292"/>
            <a:ext cx="7963824" cy="543226"/>
          </a:xfrm>
        </p:spPr>
        <p:txBody>
          <a:bodyPr lIns="0" tIns="0" rIns="0" bIns="0"/>
          <a:lstStyle>
            <a:lvl1pPr>
              <a:defRPr sz="3530" b="0" i="0">
                <a:solidFill>
                  <a:schemeClr val="bg1"/>
                </a:solidFill>
                <a:latin typeface="Arial Black"/>
                <a:cs typeface="Arial Black"/>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7/21/20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872779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7/21/20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792221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jpg"/><Relationship Id="rId4" Type="http://schemas.openxmlformats.org/officeDocument/2006/relationships/slideLayout" Target="../slideLayouts/slideLayout4.xml"/><Relationship Id="rId9"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91589" y="586292"/>
            <a:ext cx="7962323" cy="773206"/>
          </a:xfrm>
          <a:custGeom>
            <a:avLst/>
            <a:gdLst/>
            <a:ahLst/>
            <a:cxnLst/>
            <a:rect l="l" t="t" r="r" b="b"/>
            <a:pathLst>
              <a:path w="8758555" h="876300">
                <a:moveTo>
                  <a:pt x="0" y="0"/>
                </a:moveTo>
                <a:lnTo>
                  <a:pt x="8758428" y="0"/>
                </a:lnTo>
                <a:lnTo>
                  <a:pt x="8758428" y="876299"/>
                </a:lnTo>
                <a:lnTo>
                  <a:pt x="0" y="876299"/>
                </a:lnTo>
                <a:lnTo>
                  <a:pt x="0" y="0"/>
                </a:lnTo>
                <a:close/>
              </a:path>
            </a:pathLst>
          </a:custGeom>
          <a:solidFill>
            <a:srgbClr val="77B831"/>
          </a:solidFill>
        </p:spPr>
        <p:txBody>
          <a:bodyPr wrap="square" lIns="0" tIns="0" rIns="0" bIns="0" rtlCol="0"/>
          <a:lstStyle/>
          <a:p>
            <a:endParaRPr sz="1588"/>
          </a:p>
        </p:txBody>
      </p:sp>
      <p:sp>
        <p:nvSpPr>
          <p:cNvPr id="17" name="bk object 17"/>
          <p:cNvSpPr/>
          <p:nvPr/>
        </p:nvSpPr>
        <p:spPr>
          <a:xfrm>
            <a:off x="547255" y="1492623"/>
            <a:ext cx="7977446" cy="2139426"/>
          </a:xfrm>
          <a:prstGeom prst="rect">
            <a:avLst/>
          </a:prstGeom>
          <a:blipFill>
            <a:blip r:embed="rId7" cstate="print"/>
            <a:stretch>
              <a:fillRect/>
            </a:stretch>
          </a:blipFill>
        </p:spPr>
        <p:txBody>
          <a:bodyPr wrap="square" lIns="0" tIns="0" rIns="0" bIns="0" rtlCol="0"/>
          <a:lstStyle/>
          <a:p>
            <a:endParaRPr sz="1588"/>
          </a:p>
        </p:txBody>
      </p:sp>
      <p:sp>
        <p:nvSpPr>
          <p:cNvPr id="18" name="bk object 18"/>
          <p:cNvSpPr/>
          <p:nvPr/>
        </p:nvSpPr>
        <p:spPr>
          <a:xfrm>
            <a:off x="6013316" y="4920250"/>
            <a:ext cx="2174332" cy="1182025"/>
          </a:xfrm>
          <a:prstGeom prst="rect">
            <a:avLst/>
          </a:prstGeom>
          <a:blipFill>
            <a:blip r:embed="rId8" cstate="print"/>
            <a:stretch>
              <a:fillRect/>
            </a:stretch>
          </a:blipFill>
        </p:spPr>
        <p:txBody>
          <a:bodyPr wrap="square" lIns="0" tIns="0" rIns="0" bIns="0" rtlCol="0"/>
          <a:lstStyle/>
          <a:p>
            <a:endParaRPr sz="1588"/>
          </a:p>
        </p:txBody>
      </p:sp>
      <p:sp>
        <p:nvSpPr>
          <p:cNvPr id="19" name="bk object 19"/>
          <p:cNvSpPr/>
          <p:nvPr/>
        </p:nvSpPr>
        <p:spPr>
          <a:xfrm>
            <a:off x="3967332" y="4991037"/>
            <a:ext cx="1216893" cy="1181929"/>
          </a:xfrm>
          <a:prstGeom prst="rect">
            <a:avLst/>
          </a:prstGeom>
          <a:blipFill>
            <a:blip r:embed="rId9" cstate="print"/>
            <a:stretch>
              <a:fillRect/>
            </a:stretch>
          </a:blipFill>
        </p:spPr>
        <p:txBody>
          <a:bodyPr wrap="square" lIns="0" tIns="0" rIns="0" bIns="0" rtlCol="0"/>
          <a:lstStyle/>
          <a:p>
            <a:endParaRPr sz="1588"/>
          </a:p>
        </p:txBody>
      </p:sp>
      <p:sp>
        <p:nvSpPr>
          <p:cNvPr id="20" name="bk object 20"/>
          <p:cNvSpPr/>
          <p:nvPr/>
        </p:nvSpPr>
        <p:spPr>
          <a:xfrm>
            <a:off x="901931" y="4991549"/>
            <a:ext cx="2482735" cy="1110726"/>
          </a:xfrm>
          <a:prstGeom prst="rect">
            <a:avLst/>
          </a:prstGeom>
          <a:blipFill>
            <a:blip r:embed="rId10" cstate="print"/>
            <a:stretch>
              <a:fillRect/>
            </a:stretch>
          </a:blipFill>
        </p:spPr>
        <p:txBody>
          <a:bodyPr wrap="square" lIns="0" tIns="0" rIns="0" bIns="0" rtlCol="0"/>
          <a:lstStyle/>
          <a:p>
            <a:endParaRPr sz="1588"/>
          </a:p>
        </p:txBody>
      </p:sp>
      <p:sp>
        <p:nvSpPr>
          <p:cNvPr id="2" name="Holder 2"/>
          <p:cNvSpPr>
            <a:spLocks noGrp="1"/>
          </p:cNvSpPr>
          <p:nvPr>
            <p:ph type="title"/>
          </p:nvPr>
        </p:nvSpPr>
        <p:spPr>
          <a:xfrm>
            <a:off x="590087" y="586292"/>
            <a:ext cx="7963824" cy="615553"/>
          </a:xfrm>
          <a:prstGeom prst="rect">
            <a:avLst/>
          </a:prstGeom>
        </p:spPr>
        <p:txBody>
          <a:bodyPr wrap="square" lIns="0" tIns="0" rIns="0" bIns="0">
            <a:spAutoFit/>
          </a:bodyPr>
          <a:lstStyle>
            <a:lvl1pPr>
              <a:defRPr sz="4000" b="0" i="0">
                <a:solidFill>
                  <a:schemeClr val="bg1"/>
                </a:solidFill>
                <a:latin typeface="Arial Black"/>
                <a:cs typeface="Arial Black"/>
              </a:defRPr>
            </a:lvl1pPr>
          </a:lstStyle>
          <a:p>
            <a:endParaRPr/>
          </a:p>
        </p:txBody>
      </p:sp>
      <p:sp>
        <p:nvSpPr>
          <p:cNvPr id="3" name="Holder 3"/>
          <p:cNvSpPr>
            <a:spLocks noGrp="1"/>
          </p:cNvSpPr>
          <p:nvPr>
            <p:ph type="body" idx="1"/>
          </p:nvPr>
        </p:nvSpPr>
        <p:spPr>
          <a:xfrm>
            <a:off x="1301929" y="1643595"/>
            <a:ext cx="6540143"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7/21/20</a:t>
            </a:fld>
            <a:endParaRPr lang="en-US"/>
          </a:p>
        </p:txBody>
      </p:sp>
      <p:sp>
        <p:nvSpPr>
          <p:cNvPr id="6" name="Holder 6"/>
          <p:cNvSpPr>
            <a:spLocks noGrp="1"/>
          </p:cNvSpPr>
          <p:nvPr>
            <p:ph type="sldNum" sz="quarter" idx="7"/>
          </p:nvPr>
        </p:nvSpPr>
        <p:spPr>
          <a:xfrm>
            <a:off x="6583680" y="6377940"/>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3861893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Lst>
  <p:txStyles>
    <p:titleStyle>
      <a:lvl1pPr>
        <a:defRPr>
          <a:latin typeface="+mj-lt"/>
          <a:ea typeface="+mj-ea"/>
          <a:cs typeface="+mj-cs"/>
        </a:defRPr>
      </a:lvl1pPr>
    </p:titleStyle>
    <p:bodyStyle>
      <a:lvl1pPr marL="0">
        <a:defRPr>
          <a:latin typeface="+mn-lt"/>
          <a:ea typeface="+mn-ea"/>
          <a:cs typeface="+mn-cs"/>
        </a:defRPr>
      </a:lvl1pPr>
      <a:lvl2pPr marL="403433">
        <a:defRPr>
          <a:latin typeface="+mn-lt"/>
          <a:ea typeface="+mn-ea"/>
          <a:cs typeface="+mn-cs"/>
        </a:defRPr>
      </a:lvl2pPr>
      <a:lvl3pPr marL="806867">
        <a:defRPr>
          <a:latin typeface="+mn-lt"/>
          <a:ea typeface="+mn-ea"/>
          <a:cs typeface="+mn-cs"/>
        </a:defRPr>
      </a:lvl3pPr>
      <a:lvl4pPr marL="1210300">
        <a:defRPr>
          <a:latin typeface="+mn-lt"/>
          <a:ea typeface="+mn-ea"/>
          <a:cs typeface="+mn-cs"/>
        </a:defRPr>
      </a:lvl4pPr>
      <a:lvl5pPr marL="1613733">
        <a:defRPr>
          <a:latin typeface="+mn-lt"/>
          <a:ea typeface="+mn-ea"/>
          <a:cs typeface="+mn-cs"/>
        </a:defRPr>
      </a:lvl5pPr>
      <a:lvl6pPr marL="2017166">
        <a:defRPr>
          <a:latin typeface="+mn-lt"/>
          <a:ea typeface="+mn-ea"/>
          <a:cs typeface="+mn-cs"/>
        </a:defRPr>
      </a:lvl6pPr>
      <a:lvl7pPr marL="2420600">
        <a:defRPr>
          <a:latin typeface="+mn-lt"/>
          <a:ea typeface="+mn-ea"/>
          <a:cs typeface="+mn-cs"/>
        </a:defRPr>
      </a:lvl7pPr>
      <a:lvl8pPr marL="2824033">
        <a:defRPr>
          <a:latin typeface="+mn-lt"/>
          <a:ea typeface="+mn-ea"/>
          <a:cs typeface="+mn-cs"/>
        </a:defRPr>
      </a:lvl8pPr>
      <a:lvl9pPr marL="3227466">
        <a:defRPr>
          <a:latin typeface="+mn-lt"/>
          <a:ea typeface="+mn-ea"/>
          <a:cs typeface="+mn-cs"/>
        </a:defRPr>
      </a:lvl9pPr>
    </p:bodyStyle>
    <p:otherStyle>
      <a:lvl1pPr marL="0">
        <a:defRPr>
          <a:latin typeface="+mn-lt"/>
          <a:ea typeface="+mn-ea"/>
          <a:cs typeface="+mn-cs"/>
        </a:defRPr>
      </a:lvl1pPr>
      <a:lvl2pPr marL="403433">
        <a:defRPr>
          <a:latin typeface="+mn-lt"/>
          <a:ea typeface="+mn-ea"/>
          <a:cs typeface="+mn-cs"/>
        </a:defRPr>
      </a:lvl2pPr>
      <a:lvl3pPr marL="806867">
        <a:defRPr>
          <a:latin typeface="+mn-lt"/>
          <a:ea typeface="+mn-ea"/>
          <a:cs typeface="+mn-cs"/>
        </a:defRPr>
      </a:lvl3pPr>
      <a:lvl4pPr marL="1210300">
        <a:defRPr>
          <a:latin typeface="+mn-lt"/>
          <a:ea typeface="+mn-ea"/>
          <a:cs typeface="+mn-cs"/>
        </a:defRPr>
      </a:lvl4pPr>
      <a:lvl5pPr marL="1613733">
        <a:defRPr>
          <a:latin typeface="+mn-lt"/>
          <a:ea typeface="+mn-ea"/>
          <a:cs typeface="+mn-cs"/>
        </a:defRPr>
      </a:lvl5pPr>
      <a:lvl6pPr marL="2017166">
        <a:defRPr>
          <a:latin typeface="+mn-lt"/>
          <a:ea typeface="+mn-ea"/>
          <a:cs typeface="+mn-cs"/>
        </a:defRPr>
      </a:lvl6pPr>
      <a:lvl7pPr marL="2420600">
        <a:defRPr>
          <a:latin typeface="+mn-lt"/>
          <a:ea typeface="+mn-ea"/>
          <a:cs typeface="+mn-cs"/>
        </a:defRPr>
      </a:lvl7pPr>
      <a:lvl8pPr marL="2824033">
        <a:defRPr>
          <a:latin typeface="+mn-lt"/>
          <a:ea typeface="+mn-ea"/>
          <a:cs typeface="+mn-cs"/>
        </a:defRPr>
      </a:lvl8pPr>
      <a:lvl9pPr marL="322746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transitchicago.com/riding_cta/accessibleservices.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www.transitchicago.com/fare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trarail.com/sites/default/files/assets/riding-metra/current_ada_system_accessibility_statu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https://metrarail.com/riding-metra/accessibility"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pacebus.com/sub/schedules/fare_information.asp"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hyperlink" Target="https://webapps.illinois.gov/AGE/BAA/FAQ.asp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ebapps.illinois.gov/AGE/BAA/Welcome.aspx" TargetMode="External"/><Relationship Id="rId4" Type="http://schemas.openxmlformats.org/officeDocument/2006/relationships/hyperlink" Target="http://www.rtachicago.org/rider-resources/reduced-fare/reduced-fare-permit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hyperlink" Target="http://rtachicago.org/rider-resources/accessible-transit/paratransit-certification"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hyperlink" Target="http://www.pacebus.com/sub/paratransit/ada_policy.asp" TargetMode="External"/><Relationship Id="rId4" Type="http://schemas.openxmlformats.org/officeDocument/2006/relationships/hyperlink" Target="https://www.pacebus.com/pdf/paratransit/Suburban_ADA_Service_Guide_July2016.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pacebus.com/sub/vanpool/traditional_vanpool.asp"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APandMD.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hyperlink" Target="http://www.pacebus.com/pdf/paratransit/Taxi_Access_Program-Large_Print.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pacebus.com/pdf/paratransit/MobilityDirect2007.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rtachicago.org/files/documents/riderservices/Travel_Training_Brochure_-_English.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hyperlink" Target="http://www.jjslist.com/blog/hop-on-the-bus-to-independence"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4.gif"/></Relationships>
</file>

<file path=ppt/slides/_rels/slide25.xml.rels><?xml version="1.0" encoding="UTF-8" standalone="yes"?>
<Relationships xmlns="http://schemas.openxmlformats.org/package/2006/relationships"><Relationship Id="rId3" Type="http://schemas.openxmlformats.org/officeDocument/2006/relationships/hyperlink" Target="http://chicagolighthouse.org/program/orientation-mobility/"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439Aw3fSoBE&amp;feature=youtu.be"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https://www.sralab.org/lifecenter/resources/chicago-transit-authority-streaming-video" TargetMode="External"/><Relationship Id="rId4" Type="http://schemas.openxmlformats.org/officeDocument/2006/relationships/hyperlink" Target="http://www.jjslist.com/pages/pace_landing_page/199.php"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accessibility.uber.co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sralab.org/lifecenter/resources/listing-driver-rehabilitation-programs-near-chicago"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chicagolighthouse.org/program/driving-rehabilitation-program/"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36.xml.rels><?xml version="1.0" encoding="UTF-8" standalone="yes"?>
<Relationships xmlns="http://schemas.openxmlformats.org/package/2006/relationships"><Relationship Id="rId3" Type="http://schemas.openxmlformats.org/officeDocument/2006/relationships/hyperlink" Target="https://chicagolighthouse.org/program/driving-rehabilitation-program/"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hyperlink" Target="http://chicagolighthouse.org/program/driving-rehabilitation-program/"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dol.gov/odep/topics/Transportation.htm"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nationalrtap.org/transitmanager/Administration-Compliance/ADA"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5425" y="1642233"/>
            <a:ext cx="7451580" cy="1981085"/>
          </a:xfrm>
          <a:prstGeom prst="rect">
            <a:avLst/>
          </a:prstGeom>
        </p:spPr>
        <p:txBody>
          <a:bodyPr vert="horz" wrap="square" lIns="0" tIns="11206" rIns="0" bIns="0" rtlCol="0">
            <a:spAutoFit/>
          </a:bodyPr>
          <a:lstStyle/>
          <a:p>
            <a:pPr marL="11206" marR="4483" indent="67239" algn="ctr" defTabSz="806867">
              <a:spcBef>
                <a:spcPts val="88"/>
              </a:spcBef>
            </a:pPr>
            <a:r>
              <a:rPr lang="en-US" sz="3200" spc="-9" dirty="0">
                <a:solidFill>
                  <a:srgbClr val="FFFFFF"/>
                </a:solidFill>
                <a:latin typeface="Arial Black"/>
                <a:cs typeface="Arial Black"/>
              </a:rPr>
              <a:t>TRANSPORTATION OPTIONS AND RESOURCES FOR JOB-SEEKING REFUGEES WITH DISABILITIES IN CHICAGO</a:t>
            </a:r>
            <a:endParaRPr sz="3200" dirty="0">
              <a:solidFill>
                <a:prstClr val="black"/>
              </a:solidFill>
              <a:latin typeface="Arial Black"/>
              <a:cs typeface="Arial Black"/>
            </a:endParaRPr>
          </a:p>
        </p:txBody>
      </p:sp>
      <p:sp>
        <p:nvSpPr>
          <p:cNvPr id="4" name="object 4"/>
          <p:cNvSpPr txBox="1">
            <a:spLocks noGrp="1"/>
          </p:cNvSpPr>
          <p:nvPr>
            <p:ph type="title"/>
          </p:nvPr>
        </p:nvSpPr>
        <p:spPr>
          <a:xfrm>
            <a:off x="650802" y="797079"/>
            <a:ext cx="7842395" cy="396036"/>
          </a:xfrm>
          <a:prstGeom prst="rect">
            <a:avLst/>
          </a:prstGeom>
        </p:spPr>
        <p:txBody>
          <a:bodyPr vert="horz" wrap="square" lIns="0" tIns="11206" rIns="0" bIns="0" rtlCol="0">
            <a:spAutoFit/>
          </a:bodyPr>
          <a:lstStyle/>
          <a:p>
            <a:pPr marL="11206">
              <a:spcBef>
                <a:spcPts val="88"/>
              </a:spcBef>
            </a:pPr>
            <a:r>
              <a:rPr lang="en-US" sz="2500" spc="-4" dirty="0">
                <a:effectLst>
                  <a:outerShdw blurRad="50800" dist="38100" dir="2700000" algn="tl" rotWithShape="0">
                    <a:prstClr val="black">
                      <a:alpha val="40000"/>
                    </a:prstClr>
                  </a:outerShdw>
                </a:effectLst>
              </a:rPr>
              <a:t>PRIDE PROVIDER/PEER MENTOR</a:t>
            </a:r>
            <a:r>
              <a:rPr sz="2500" spc="4" dirty="0">
                <a:effectLst>
                  <a:outerShdw blurRad="50800" dist="38100" dir="2700000" algn="tl" rotWithShape="0">
                    <a:prstClr val="black">
                      <a:alpha val="40000"/>
                    </a:prstClr>
                  </a:outerShdw>
                </a:effectLst>
              </a:rPr>
              <a:t>:</a:t>
            </a:r>
            <a:r>
              <a:rPr lang="en-US" sz="2500" spc="4" dirty="0">
                <a:effectLst>
                  <a:outerShdw blurRad="50800" dist="38100" dir="2700000" algn="tl" rotWithShape="0">
                    <a:prstClr val="black">
                      <a:alpha val="40000"/>
                    </a:prstClr>
                  </a:outerShdw>
                </a:effectLst>
              </a:rPr>
              <a:t> MODULE 5</a:t>
            </a:r>
            <a:endParaRPr sz="2500" dirty="0">
              <a:effectLst>
                <a:outerShdw blurRad="50800" dist="38100" dir="2700000" algn="tl" rotWithShape="0">
                  <a:prstClr val="black">
                    <a:alpha val="40000"/>
                  </a:prstClr>
                </a:outerShdw>
              </a:effectLst>
            </a:endParaRPr>
          </a:p>
        </p:txBody>
      </p:sp>
      <p:pic>
        <p:nvPicPr>
          <p:cNvPr id="6" name="Shape 57">
            <a:extLst>
              <a:ext uri="{FF2B5EF4-FFF2-40B4-BE49-F238E27FC236}">
                <a16:creationId xmlns:a16="http://schemas.microsoft.com/office/drawing/2014/main" id="{696A2673-2FC1-CA41-AB6E-537DEAA29FD1}"/>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6399" y="3795929"/>
            <a:ext cx="1329632" cy="10644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66A402F-B09B-4824-9660-35247289B614}"/>
              </a:ext>
            </a:extLst>
          </p:cNvPr>
          <p:cNvSpPr/>
          <p:nvPr/>
        </p:nvSpPr>
        <p:spPr>
          <a:xfrm>
            <a:off x="448235" y="496956"/>
            <a:ext cx="8265459" cy="1137037"/>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2050">
            <a:extLst>
              <a:ext uri="{FF2B5EF4-FFF2-40B4-BE49-F238E27FC236}">
                <a16:creationId xmlns:a16="http://schemas.microsoft.com/office/drawing/2014/main" id="{F26FF140-DB5F-D441-BAED-76ECE951BE50}"/>
              </a:ext>
            </a:extLst>
          </p:cNvPr>
          <p:cNvSpPr>
            <a:spLocks noGrp="1" noChangeArrowheads="1"/>
          </p:cNvSpPr>
          <p:nvPr>
            <p:ph type="title"/>
          </p:nvPr>
        </p:nvSpPr>
        <p:spPr>
          <a:xfrm rot="9928">
            <a:off x="430257" y="580420"/>
            <a:ext cx="8283562" cy="893167"/>
          </a:xfrm>
        </p:spPr>
        <p:txBody>
          <a:bodyPr>
            <a:normAutofit fontScale="90000"/>
          </a:bodyPr>
          <a:lstStyle/>
          <a:p>
            <a:pPr algn="ctr" eaLnBrk="1" hangingPunct="1"/>
            <a:r>
              <a:rPr lang="en-US" altLang="en-US" sz="3600" b="1" dirty="0">
                <a:latin typeface="Arial Black" panose="020B0604020202020204" pitchFamily="34" charset="0"/>
                <a:ea typeface="Arial Black" charset="0"/>
                <a:cs typeface="Arial Black" panose="020B0604020202020204" pitchFamily="34" charset="0"/>
              </a:rPr>
              <a:t>ACCESSIBLE TRANSPORTATION SERVICES AND SUPPORTS (CONT’D)</a:t>
            </a:r>
          </a:p>
        </p:txBody>
      </p:sp>
      <p:sp>
        <p:nvSpPr>
          <p:cNvPr id="6" name="Text Placeholder 2">
            <a:extLst>
              <a:ext uri="{FF2B5EF4-FFF2-40B4-BE49-F238E27FC236}">
                <a16:creationId xmlns:a16="http://schemas.microsoft.com/office/drawing/2014/main" id="{A38D0F2A-589C-A74E-9035-09A85D20EED8}"/>
              </a:ext>
            </a:extLst>
          </p:cNvPr>
          <p:cNvSpPr>
            <a:spLocks noGrp="1"/>
          </p:cNvSpPr>
          <p:nvPr>
            <p:ph type="body" idx="1"/>
          </p:nvPr>
        </p:nvSpPr>
        <p:spPr>
          <a:xfrm>
            <a:off x="537461" y="2109041"/>
            <a:ext cx="3604233" cy="677108"/>
          </a:xfrm>
        </p:spPr>
        <p:txBody>
          <a:bodyPr/>
          <a:lstStyle/>
          <a:p>
            <a:r>
              <a:rPr lang="en-US" sz="2200" b="1" dirty="0">
                <a:solidFill>
                  <a:srgbClr val="77B831"/>
                </a:solidFill>
                <a:latin typeface="Century Gothic" panose="020B0502020202020204" pitchFamily="34" charset="0"/>
              </a:rPr>
              <a:t>Public transportation	</a:t>
            </a:r>
          </a:p>
        </p:txBody>
      </p:sp>
      <p:sp>
        <p:nvSpPr>
          <p:cNvPr id="7" name="Content Placeholder 3">
            <a:extLst>
              <a:ext uri="{FF2B5EF4-FFF2-40B4-BE49-F238E27FC236}">
                <a16:creationId xmlns:a16="http://schemas.microsoft.com/office/drawing/2014/main" id="{3EE5B300-0B88-7A4B-8D67-CA1A6BFE331E}"/>
              </a:ext>
            </a:extLst>
          </p:cNvPr>
          <p:cNvSpPr txBox="1">
            <a:spLocks/>
          </p:cNvSpPr>
          <p:nvPr/>
        </p:nvSpPr>
        <p:spPr>
          <a:xfrm>
            <a:off x="196383" y="2607544"/>
            <a:ext cx="4375617" cy="3840480"/>
          </a:xfrm>
          <a:prstGeom prst="rect">
            <a:avLst/>
          </a:prstGeom>
        </p:spPr>
        <p:txBody>
          <a:bodyPr/>
          <a:lstStyle>
            <a:lvl1pPr marL="0">
              <a:defRPr>
                <a:latin typeface="+mn-lt"/>
                <a:ea typeface="+mn-ea"/>
                <a:cs typeface="+mn-cs"/>
              </a:defRPr>
            </a:lvl1pPr>
            <a:lvl2pPr marL="403433">
              <a:defRPr>
                <a:latin typeface="+mn-lt"/>
                <a:ea typeface="+mn-ea"/>
                <a:cs typeface="+mn-cs"/>
              </a:defRPr>
            </a:lvl2pPr>
            <a:lvl3pPr marL="806867">
              <a:defRPr>
                <a:latin typeface="+mn-lt"/>
                <a:ea typeface="+mn-ea"/>
                <a:cs typeface="+mn-cs"/>
              </a:defRPr>
            </a:lvl3pPr>
            <a:lvl4pPr marL="1210300">
              <a:defRPr>
                <a:latin typeface="+mn-lt"/>
                <a:ea typeface="+mn-ea"/>
                <a:cs typeface="+mn-cs"/>
              </a:defRPr>
            </a:lvl4pPr>
            <a:lvl5pPr marL="1613733">
              <a:defRPr>
                <a:latin typeface="+mn-lt"/>
                <a:ea typeface="+mn-ea"/>
                <a:cs typeface="+mn-cs"/>
              </a:defRPr>
            </a:lvl5pPr>
            <a:lvl6pPr marL="2017166">
              <a:defRPr>
                <a:latin typeface="+mn-lt"/>
                <a:ea typeface="+mn-ea"/>
                <a:cs typeface="+mn-cs"/>
              </a:defRPr>
            </a:lvl6pPr>
            <a:lvl7pPr marL="2420600">
              <a:defRPr>
                <a:latin typeface="+mn-lt"/>
                <a:ea typeface="+mn-ea"/>
                <a:cs typeface="+mn-cs"/>
              </a:defRPr>
            </a:lvl7pPr>
            <a:lvl8pPr marL="2824033">
              <a:defRPr>
                <a:latin typeface="+mn-lt"/>
                <a:ea typeface="+mn-ea"/>
                <a:cs typeface="+mn-cs"/>
              </a:defRPr>
            </a:lvl8pPr>
            <a:lvl9pPr marL="3227466">
              <a:defRPr>
                <a:latin typeface="+mn-lt"/>
                <a:ea typeface="+mn-ea"/>
                <a:cs typeface="+mn-cs"/>
              </a:defRPr>
            </a:lvl9pPr>
          </a:lstStyle>
          <a:p>
            <a:pPr marL="342900" indent="-342900" defTabSz="914400">
              <a:buFont typeface="Arial"/>
              <a:buChar char="•"/>
            </a:pPr>
            <a:r>
              <a:rPr lang="en-US" sz="2000" b="1" kern="0" dirty="0">
                <a:solidFill>
                  <a:srgbClr val="0A2F49"/>
                </a:solidFill>
                <a:latin typeface="Century Gothic" panose="020B0502020202020204" pitchFamily="34" charset="0"/>
              </a:rPr>
              <a:t>Chicago Transit Authority (CTA)</a:t>
            </a:r>
          </a:p>
          <a:p>
            <a:pPr marL="342900" indent="-342900" defTabSz="914400">
              <a:buFont typeface="Arial"/>
              <a:buChar char="•"/>
            </a:pPr>
            <a:r>
              <a:rPr lang="en-US" sz="2000" b="1" kern="0" dirty="0">
                <a:solidFill>
                  <a:srgbClr val="0A2F49"/>
                </a:solidFill>
                <a:latin typeface="Century Gothic" panose="020B0502020202020204" pitchFamily="34" charset="0"/>
              </a:rPr>
              <a:t>Metra</a:t>
            </a:r>
          </a:p>
          <a:p>
            <a:pPr marL="342900" indent="-342900" defTabSz="914400">
              <a:buFont typeface="Arial"/>
              <a:buChar char="•"/>
            </a:pPr>
            <a:r>
              <a:rPr lang="en-US" sz="2000" b="1" kern="0" dirty="0">
                <a:solidFill>
                  <a:srgbClr val="0A2F49"/>
                </a:solidFill>
                <a:latin typeface="Century Gothic" panose="020B0502020202020204" pitchFamily="34" charset="0"/>
              </a:rPr>
              <a:t>Pace</a:t>
            </a:r>
          </a:p>
          <a:p>
            <a:pPr marL="800100" lvl="1" indent="-342900" defTabSz="914400">
              <a:buClr>
                <a:srgbClr val="77B831"/>
              </a:buClr>
              <a:buFont typeface="Arial"/>
              <a:buChar char="•"/>
            </a:pPr>
            <a:r>
              <a:rPr lang="en-US" sz="2000" b="1" kern="0" dirty="0">
                <a:solidFill>
                  <a:srgbClr val="0A2F49"/>
                </a:solidFill>
                <a:latin typeface="Century Gothic" panose="020B0502020202020204" pitchFamily="34" charset="0"/>
              </a:rPr>
              <a:t>Bus</a:t>
            </a:r>
          </a:p>
          <a:p>
            <a:pPr marL="800100" lvl="1" indent="-342900" defTabSz="914400">
              <a:buClr>
                <a:srgbClr val="77B831"/>
              </a:buClr>
              <a:buFont typeface="Arial"/>
              <a:buChar char="•"/>
            </a:pPr>
            <a:r>
              <a:rPr lang="en-US" sz="2000" b="1" kern="0" dirty="0">
                <a:solidFill>
                  <a:srgbClr val="0A2F49"/>
                </a:solidFill>
                <a:latin typeface="Century Gothic" panose="020B0502020202020204" pitchFamily="34" charset="0"/>
              </a:rPr>
              <a:t>Paratransit</a:t>
            </a:r>
          </a:p>
          <a:p>
            <a:pPr marL="800100" lvl="1" indent="-342900" defTabSz="914400">
              <a:buClr>
                <a:srgbClr val="77B831"/>
              </a:buClr>
              <a:buFont typeface="Arial"/>
              <a:buChar char="•"/>
            </a:pPr>
            <a:r>
              <a:rPr lang="en-US" sz="2000" b="1" kern="0" dirty="0">
                <a:solidFill>
                  <a:srgbClr val="0A2F49"/>
                </a:solidFill>
                <a:latin typeface="Century Gothic" panose="020B0502020202020204" pitchFamily="34" charset="0"/>
              </a:rPr>
              <a:t>Taxi Assistance Program (TAP)</a:t>
            </a:r>
          </a:p>
          <a:p>
            <a:pPr marL="800100" lvl="1" indent="-342900" defTabSz="914400">
              <a:buClr>
                <a:srgbClr val="77B831"/>
              </a:buClr>
              <a:buFont typeface="Arial"/>
              <a:buChar char="•"/>
            </a:pPr>
            <a:r>
              <a:rPr lang="en-US" sz="2000" b="1" kern="0" dirty="0">
                <a:solidFill>
                  <a:srgbClr val="0A2F49"/>
                </a:solidFill>
                <a:latin typeface="Century Gothic" panose="020B0502020202020204" pitchFamily="34" charset="0"/>
              </a:rPr>
              <a:t>Mobility Direct</a:t>
            </a:r>
          </a:p>
          <a:p>
            <a:pPr marL="800100" lvl="1" indent="-342900" defTabSz="914400">
              <a:buClr>
                <a:srgbClr val="77B831"/>
              </a:buClr>
              <a:buFont typeface="Arial"/>
              <a:buChar char="•"/>
            </a:pPr>
            <a:r>
              <a:rPr lang="en-US" sz="2000" b="1" kern="0" dirty="0">
                <a:solidFill>
                  <a:srgbClr val="0A2F49"/>
                </a:solidFill>
                <a:latin typeface="Century Gothic" panose="020B0502020202020204" pitchFamily="34" charset="0"/>
              </a:rPr>
              <a:t>Vanpool</a:t>
            </a:r>
          </a:p>
        </p:txBody>
      </p:sp>
      <p:sp>
        <p:nvSpPr>
          <p:cNvPr id="8" name="Text Placeholder 4">
            <a:extLst>
              <a:ext uri="{FF2B5EF4-FFF2-40B4-BE49-F238E27FC236}">
                <a16:creationId xmlns:a16="http://schemas.microsoft.com/office/drawing/2014/main" id="{5DF4FCD3-ED8F-8443-8398-663D49217AEB}"/>
              </a:ext>
            </a:extLst>
          </p:cNvPr>
          <p:cNvSpPr txBox="1">
            <a:spLocks/>
          </p:cNvSpPr>
          <p:nvPr/>
        </p:nvSpPr>
        <p:spPr>
          <a:xfrm>
            <a:off x="5002308" y="2057917"/>
            <a:ext cx="3604231" cy="639762"/>
          </a:xfrm>
          <a:prstGeom prst="rect">
            <a:avLst/>
          </a:prstGeom>
        </p:spPr>
        <p:txBody>
          <a:bodyPr/>
          <a:lstStyle>
            <a:lvl1pPr marL="0">
              <a:defRPr>
                <a:latin typeface="+mn-lt"/>
                <a:ea typeface="+mn-ea"/>
                <a:cs typeface="+mn-cs"/>
              </a:defRPr>
            </a:lvl1pPr>
            <a:lvl2pPr marL="403433">
              <a:defRPr>
                <a:latin typeface="+mn-lt"/>
                <a:ea typeface="+mn-ea"/>
                <a:cs typeface="+mn-cs"/>
              </a:defRPr>
            </a:lvl2pPr>
            <a:lvl3pPr marL="806867">
              <a:defRPr>
                <a:latin typeface="+mn-lt"/>
                <a:ea typeface="+mn-ea"/>
                <a:cs typeface="+mn-cs"/>
              </a:defRPr>
            </a:lvl3pPr>
            <a:lvl4pPr marL="1210300">
              <a:defRPr>
                <a:latin typeface="+mn-lt"/>
                <a:ea typeface="+mn-ea"/>
                <a:cs typeface="+mn-cs"/>
              </a:defRPr>
            </a:lvl4pPr>
            <a:lvl5pPr marL="1613733">
              <a:defRPr>
                <a:latin typeface="+mn-lt"/>
                <a:ea typeface="+mn-ea"/>
                <a:cs typeface="+mn-cs"/>
              </a:defRPr>
            </a:lvl5pPr>
            <a:lvl6pPr marL="2017166">
              <a:defRPr>
                <a:latin typeface="+mn-lt"/>
                <a:ea typeface="+mn-ea"/>
                <a:cs typeface="+mn-cs"/>
              </a:defRPr>
            </a:lvl6pPr>
            <a:lvl7pPr marL="2420600">
              <a:defRPr>
                <a:latin typeface="+mn-lt"/>
                <a:ea typeface="+mn-ea"/>
                <a:cs typeface="+mn-cs"/>
              </a:defRPr>
            </a:lvl7pPr>
            <a:lvl8pPr marL="2824033">
              <a:defRPr>
                <a:latin typeface="+mn-lt"/>
                <a:ea typeface="+mn-ea"/>
                <a:cs typeface="+mn-cs"/>
              </a:defRPr>
            </a:lvl8pPr>
            <a:lvl9pPr marL="3227466">
              <a:defRPr>
                <a:latin typeface="+mn-lt"/>
                <a:ea typeface="+mn-ea"/>
                <a:cs typeface="+mn-cs"/>
              </a:defRPr>
            </a:lvl9pPr>
          </a:lstStyle>
          <a:p>
            <a:pPr defTabSz="914400"/>
            <a:r>
              <a:rPr lang="en-US" sz="2200" b="1" kern="0" dirty="0">
                <a:solidFill>
                  <a:srgbClr val="77B831"/>
                </a:solidFill>
                <a:latin typeface="Century Gothic" panose="020B0502020202020204" pitchFamily="34" charset="0"/>
              </a:rPr>
              <a:t>Travel/mobility training</a:t>
            </a:r>
          </a:p>
        </p:txBody>
      </p:sp>
      <p:sp>
        <p:nvSpPr>
          <p:cNvPr id="9" name="Content Placeholder 3">
            <a:extLst>
              <a:ext uri="{FF2B5EF4-FFF2-40B4-BE49-F238E27FC236}">
                <a16:creationId xmlns:a16="http://schemas.microsoft.com/office/drawing/2014/main" id="{A1DCEE21-7EEA-264D-AAE6-E0AE245DF526}"/>
              </a:ext>
            </a:extLst>
          </p:cNvPr>
          <p:cNvSpPr txBox="1">
            <a:spLocks/>
          </p:cNvSpPr>
          <p:nvPr/>
        </p:nvSpPr>
        <p:spPr>
          <a:xfrm>
            <a:off x="4913078" y="2607544"/>
            <a:ext cx="3945310" cy="3840162"/>
          </a:xfrm>
          <a:prstGeom prst="rect">
            <a:avLst/>
          </a:prstGeom>
        </p:spPr>
        <p:txBody>
          <a:bodyPr>
            <a:normAutofit/>
          </a:bodyPr>
          <a:lstStyle>
            <a:lvl1pPr marL="0">
              <a:defRPr>
                <a:latin typeface="+mn-lt"/>
                <a:ea typeface="+mn-ea"/>
                <a:cs typeface="+mn-cs"/>
              </a:defRPr>
            </a:lvl1pPr>
            <a:lvl2pPr marL="403433">
              <a:defRPr>
                <a:latin typeface="+mn-lt"/>
                <a:ea typeface="+mn-ea"/>
                <a:cs typeface="+mn-cs"/>
              </a:defRPr>
            </a:lvl2pPr>
            <a:lvl3pPr marL="806867">
              <a:defRPr>
                <a:latin typeface="+mn-lt"/>
                <a:ea typeface="+mn-ea"/>
                <a:cs typeface="+mn-cs"/>
              </a:defRPr>
            </a:lvl3pPr>
            <a:lvl4pPr marL="1210300">
              <a:defRPr>
                <a:latin typeface="+mn-lt"/>
                <a:ea typeface="+mn-ea"/>
                <a:cs typeface="+mn-cs"/>
              </a:defRPr>
            </a:lvl4pPr>
            <a:lvl5pPr marL="1613733">
              <a:defRPr>
                <a:latin typeface="+mn-lt"/>
                <a:ea typeface="+mn-ea"/>
                <a:cs typeface="+mn-cs"/>
              </a:defRPr>
            </a:lvl5pPr>
            <a:lvl6pPr marL="2017166">
              <a:defRPr>
                <a:latin typeface="+mn-lt"/>
                <a:ea typeface="+mn-ea"/>
                <a:cs typeface="+mn-cs"/>
              </a:defRPr>
            </a:lvl6pPr>
            <a:lvl7pPr marL="2420600">
              <a:defRPr>
                <a:latin typeface="+mn-lt"/>
                <a:ea typeface="+mn-ea"/>
                <a:cs typeface="+mn-cs"/>
              </a:defRPr>
            </a:lvl7pPr>
            <a:lvl8pPr marL="2824033">
              <a:defRPr>
                <a:latin typeface="+mn-lt"/>
                <a:ea typeface="+mn-ea"/>
                <a:cs typeface="+mn-cs"/>
              </a:defRPr>
            </a:lvl8pPr>
            <a:lvl9pPr marL="3227466">
              <a:defRPr>
                <a:latin typeface="+mn-lt"/>
                <a:ea typeface="+mn-ea"/>
                <a:cs typeface="+mn-cs"/>
              </a:defRPr>
            </a:lvl9pPr>
          </a:lstStyle>
          <a:p>
            <a:pPr marL="342900" indent="-342900" defTabSz="914400">
              <a:buFont typeface="Arial"/>
              <a:buChar char="•"/>
            </a:pPr>
            <a:r>
              <a:rPr lang="en-US" sz="2000" b="1" kern="0" dirty="0">
                <a:solidFill>
                  <a:srgbClr val="0A2F49"/>
                </a:solidFill>
                <a:latin typeface="Century Gothic" panose="020B0502020202020204" pitchFamily="34" charset="0"/>
              </a:rPr>
              <a:t>In-person services:</a:t>
            </a:r>
          </a:p>
          <a:p>
            <a:pPr marL="800100" lvl="1" indent="-342900" defTabSz="914400">
              <a:buClr>
                <a:srgbClr val="77B831"/>
              </a:buClr>
              <a:buFont typeface="Arial"/>
              <a:buChar char="•"/>
            </a:pPr>
            <a:r>
              <a:rPr lang="en-US" sz="2000" b="1" kern="0" dirty="0">
                <a:solidFill>
                  <a:srgbClr val="0A2F49"/>
                </a:solidFill>
                <a:latin typeface="Century Gothic" panose="020B0502020202020204" pitchFamily="34" charset="0"/>
              </a:rPr>
              <a:t>Regional Transit Authority (RTA)</a:t>
            </a:r>
          </a:p>
          <a:p>
            <a:pPr marL="800100" lvl="1" indent="-342900" defTabSz="914400">
              <a:buClr>
                <a:srgbClr val="77B831"/>
              </a:buClr>
              <a:buFont typeface="Arial"/>
              <a:buChar char="•"/>
            </a:pPr>
            <a:r>
              <a:rPr lang="en-US" sz="2000" b="1" kern="0" dirty="0">
                <a:solidFill>
                  <a:srgbClr val="0A2F49"/>
                </a:solidFill>
                <a:latin typeface="Century Gothic" panose="020B0502020202020204" pitchFamily="34" charset="0"/>
              </a:rPr>
              <a:t>J. J.’s List</a:t>
            </a:r>
          </a:p>
          <a:p>
            <a:pPr marL="800100" lvl="1" indent="-342900" defTabSz="914400">
              <a:spcAft>
                <a:spcPts val="1200"/>
              </a:spcAft>
              <a:buClr>
                <a:srgbClr val="77B831"/>
              </a:buClr>
              <a:buFont typeface="Arial"/>
              <a:buChar char="•"/>
            </a:pPr>
            <a:r>
              <a:rPr lang="en-US" sz="2000" b="1" kern="0" dirty="0">
                <a:solidFill>
                  <a:srgbClr val="0A2F49"/>
                </a:solidFill>
                <a:latin typeface="Century Gothic" panose="020B0502020202020204" pitchFamily="34" charset="0"/>
              </a:rPr>
              <a:t>Chicago Lighthouse for the Blind</a:t>
            </a:r>
          </a:p>
          <a:p>
            <a:pPr marL="342900" indent="-342900" defTabSz="914400">
              <a:buFont typeface="Arial"/>
              <a:buChar char="•"/>
            </a:pPr>
            <a:r>
              <a:rPr lang="en-US" sz="2000" b="1" kern="0" dirty="0">
                <a:solidFill>
                  <a:srgbClr val="0A2F49"/>
                </a:solidFill>
                <a:latin typeface="Century Gothic" panose="020B0502020202020204" pitchFamily="34" charset="0"/>
              </a:rPr>
              <a:t>Online resources</a:t>
            </a:r>
          </a:p>
          <a:p>
            <a:pPr marL="800100" lvl="1" indent="-342900" defTabSz="914400">
              <a:buFont typeface="Arial"/>
              <a:buChar char="•"/>
            </a:pPr>
            <a:r>
              <a:rPr lang="en-US" sz="2000" b="1" kern="0" dirty="0">
                <a:solidFill>
                  <a:srgbClr val="0A2F49"/>
                </a:solidFill>
                <a:latin typeface="Century Gothic" panose="020B0502020202020204" pitchFamily="34" charset="0"/>
              </a:rPr>
              <a:t>Videos</a:t>
            </a:r>
          </a:p>
        </p:txBody>
      </p:sp>
    </p:spTree>
    <p:extLst>
      <p:ext uri="{BB962C8B-B14F-4D97-AF65-F5344CB8AC3E}">
        <p14:creationId xmlns:p14="http://schemas.microsoft.com/office/powerpoint/2010/main" val="3981997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66A402F-B09B-4824-9660-35247289B614}"/>
              </a:ext>
            </a:extLst>
          </p:cNvPr>
          <p:cNvSpPr/>
          <p:nvPr/>
        </p:nvSpPr>
        <p:spPr>
          <a:xfrm>
            <a:off x="448235" y="496956"/>
            <a:ext cx="8265459" cy="1137037"/>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2050">
            <a:extLst>
              <a:ext uri="{FF2B5EF4-FFF2-40B4-BE49-F238E27FC236}">
                <a16:creationId xmlns:a16="http://schemas.microsoft.com/office/drawing/2014/main" id="{F26FF140-DB5F-D441-BAED-76ECE951BE50}"/>
              </a:ext>
            </a:extLst>
          </p:cNvPr>
          <p:cNvSpPr>
            <a:spLocks noGrp="1" noChangeArrowheads="1"/>
          </p:cNvSpPr>
          <p:nvPr>
            <p:ph type="title"/>
          </p:nvPr>
        </p:nvSpPr>
        <p:spPr>
          <a:xfrm rot="9928">
            <a:off x="430257" y="580420"/>
            <a:ext cx="8283562" cy="893167"/>
          </a:xfrm>
        </p:spPr>
        <p:txBody>
          <a:bodyPr>
            <a:normAutofit fontScale="90000"/>
          </a:bodyPr>
          <a:lstStyle/>
          <a:p>
            <a:pPr algn="ctr" eaLnBrk="1" hangingPunct="1"/>
            <a:r>
              <a:rPr lang="en-US" altLang="en-US" sz="3600" b="1" dirty="0">
                <a:latin typeface="Arial Black" panose="020B0604020202020204" pitchFamily="34" charset="0"/>
                <a:ea typeface="Arial Black" charset="0"/>
                <a:cs typeface="Arial Black" panose="020B0604020202020204" pitchFamily="34" charset="0"/>
              </a:rPr>
              <a:t>ACCESSIBLE TRANSPORTATION SERVICES AND SUPPORTS (CONT’D)</a:t>
            </a:r>
          </a:p>
        </p:txBody>
      </p:sp>
      <p:sp>
        <p:nvSpPr>
          <p:cNvPr id="6" name="Text Placeholder 2">
            <a:extLst>
              <a:ext uri="{FF2B5EF4-FFF2-40B4-BE49-F238E27FC236}">
                <a16:creationId xmlns:a16="http://schemas.microsoft.com/office/drawing/2014/main" id="{A38D0F2A-589C-A74E-9035-09A85D20EED8}"/>
              </a:ext>
            </a:extLst>
          </p:cNvPr>
          <p:cNvSpPr>
            <a:spLocks noGrp="1"/>
          </p:cNvSpPr>
          <p:nvPr>
            <p:ph type="body" idx="1"/>
          </p:nvPr>
        </p:nvSpPr>
        <p:spPr>
          <a:xfrm>
            <a:off x="644137" y="2530520"/>
            <a:ext cx="3604233" cy="338554"/>
          </a:xfrm>
        </p:spPr>
        <p:txBody>
          <a:bodyPr/>
          <a:lstStyle/>
          <a:p>
            <a:r>
              <a:rPr lang="en-US" sz="2200" b="1" dirty="0">
                <a:solidFill>
                  <a:srgbClr val="77B831"/>
                </a:solidFill>
                <a:latin typeface="Century Gothic" panose="020B0502020202020204" pitchFamily="34" charset="0"/>
              </a:rPr>
              <a:t>Rideshare</a:t>
            </a:r>
          </a:p>
        </p:txBody>
      </p:sp>
      <p:sp>
        <p:nvSpPr>
          <p:cNvPr id="7" name="Content Placeholder 3">
            <a:extLst>
              <a:ext uri="{FF2B5EF4-FFF2-40B4-BE49-F238E27FC236}">
                <a16:creationId xmlns:a16="http://schemas.microsoft.com/office/drawing/2014/main" id="{3EE5B300-0B88-7A4B-8D67-CA1A6BFE331E}"/>
              </a:ext>
            </a:extLst>
          </p:cNvPr>
          <p:cNvSpPr txBox="1">
            <a:spLocks/>
          </p:cNvSpPr>
          <p:nvPr/>
        </p:nvSpPr>
        <p:spPr>
          <a:xfrm>
            <a:off x="428984" y="3017520"/>
            <a:ext cx="4034540" cy="3840480"/>
          </a:xfrm>
          <a:prstGeom prst="rect">
            <a:avLst/>
          </a:prstGeom>
        </p:spPr>
        <p:txBody>
          <a:bodyPr/>
          <a:lstStyle>
            <a:lvl1pPr marL="0">
              <a:defRPr>
                <a:latin typeface="+mn-lt"/>
                <a:ea typeface="+mn-ea"/>
                <a:cs typeface="+mn-cs"/>
              </a:defRPr>
            </a:lvl1pPr>
            <a:lvl2pPr marL="403433">
              <a:defRPr>
                <a:latin typeface="+mn-lt"/>
                <a:ea typeface="+mn-ea"/>
                <a:cs typeface="+mn-cs"/>
              </a:defRPr>
            </a:lvl2pPr>
            <a:lvl3pPr marL="806867">
              <a:defRPr>
                <a:latin typeface="+mn-lt"/>
                <a:ea typeface="+mn-ea"/>
                <a:cs typeface="+mn-cs"/>
              </a:defRPr>
            </a:lvl3pPr>
            <a:lvl4pPr marL="1210300">
              <a:defRPr>
                <a:latin typeface="+mn-lt"/>
                <a:ea typeface="+mn-ea"/>
                <a:cs typeface="+mn-cs"/>
              </a:defRPr>
            </a:lvl4pPr>
            <a:lvl5pPr marL="1613733">
              <a:defRPr>
                <a:latin typeface="+mn-lt"/>
                <a:ea typeface="+mn-ea"/>
                <a:cs typeface="+mn-cs"/>
              </a:defRPr>
            </a:lvl5pPr>
            <a:lvl6pPr marL="2017166">
              <a:defRPr>
                <a:latin typeface="+mn-lt"/>
                <a:ea typeface="+mn-ea"/>
                <a:cs typeface="+mn-cs"/>
              </a:defRPr>
            </a:lvl6pPr>
            <a:lvl7pPr marL="2420600">
              <a:defRPr>
                <a:latin typeface="+mn-lt"/>
                <a:ea typeface="+mn-ea"/>
                <a:cs typeface="+mn-cs"/>
              </a:defRPr>
            </a:lvl7pPr>
            <a:lvl8pPr marL="2824033">
              <a:defRPr>
                <a:latin typeface="+mn-lt"/>
                <a:ea typeface="+mn-ea"/>
                <a:cs typeface="+mn-cs"/>
              </a:defRPr>
            </a:lvl8pPr>
            <a:lvl9pPr marL="3227466">
              <a:defRPr>
                <a:latin typeface="+mn-lt"/>
                <a:ea typeface="+mn-ea"/>
                <a:cs typeface="+mn-cs"/>
              </a:defRPr>
            </a:lvl9pPr>
          </a:lstStyle>
          <a:p>
            <a:pPr marL="342900" indent="-342900" defTabSz="914400">
              <a:buFont typeface="Arial"/>
              <a:buChar char="•"/>
            </a:pPr>
            <a:r>
              <a:rPr lang="en-US" sz="2000" b="1" kern="0" dirty="0">
                <a:solidFill>
                  <a:srgbClr val="0A2F49"/>
                </a:solidFill>
                <a:latin typeface="Century Gothic" panose="020B0502020202020204" pitchFamily="34" charset="0"/>
              </a:rPr>
              <a:t>Uber</a:t>
            </a:r>
          </a:p>
        </p:txBody>
      </p:sp>
      <p:sp>
        <p:nvSpPr>
          <p:cNvPr id="8" name="Text Placeholder 4">
            <a:extLst>
              <a:ext uri="{FF2B5EF4-FFF2-40B4-BE49-F238E27FC236}">
                <a16:creationId xmlns:a16="http://schemas.microsoft.com/office/drawing/2014/main" id="{5DF4FCD3-ED8F-8443-8398-663D49217AEB}"/>
              </a:ext>
            </a:extLst>
          </p:cNvPr>
          <p:cNvSpPr txBox="1">
            <a:spLocks/>
          </p:cNvSpPr>
          <p:nvPr/>
        </p:nvSpPr>
        <p:spPr>
          <a:xfrm>
            <a:off x="5002308" y="2467893"/>
            <a:ext cx="3604231" cy="639762"/>
          </a:xfrm>
          <a:prstGeom prst="rect">
            <a:avLst/>
          </a:prstGeom>
        </p:spPr>
        <p:txBody>
          <a:bodyPr/>
          <a:lstStyle>
            <a:lvl1pPr marL="0">
              <a:defRPr>
                <a:latin typeface="+mn-lt"/>
                <a:ea typeface="+mn-ea"/>
                <a:cs typeface="+mn-cs"/>
              </a:defRPr>
            </a:lvl1pPr>
            <a:lvl2pPr marL="403433">
              <a:defRPr>
                <a:latin typeface="+mn-lt"/>
                <a:ea typeface="+mn-ea"/>
                <a:cs typeface="+mn-cs"/>
              </a:defRPr>
            </a:lvl2pPr>
            <a:lvl3pPr marL="806867">
              <a:defRPr>
                <a:latin typeface="+mn-lt"/>
                <a:ea typeface="+mn-ea"/>
                <a:cs typeface="+mn-cs"/>
              </a:defRPr>
            </a:lvl3pPr>
            <a:lvl4pPr marL="1210300">
              <a:defRPr>
                <a:latin typeface="+mn-lt"/>
                <a:ea typeface="+mn-ea"/>
                <a:cs typeface="+mn-cs"/>
              </a:defRPr>
            </a:lvl4pPr>
            <a:lvl5pPr marL="1613733">
              <a:defRPr>
                <a:latin typeface="+mn-lt"/>
                <a:ea typeface="+mn-ea"/>
                <a:cs typeface="+mn-cs"/>
              </a:defRPr>
            </a:lvl5pPr>
            <a:lvl6pPr marL="2017166">
              <a:defRPr>
                <a:latin typeface="+mn-lt"/>
                <a:ea typeface="+mn-ea"/>
                <a:cs typeface="+mn-cs"/>
              </a:defRPr>
            </a:lvl6pPr>
            <a:lvl7pPr marL="2420600">
              <a:defRPr>
                <a:latin typeface="+mn-lt"/>
                <a:ea typeface="+mn-ea"/>
                <a:cs typeface="+mn-cs"/>
              </a:defRPr>
            </a:lvl7pPr>
            <a:lvl8pPr marL="2824033">
              <a:defRPr>
                <a:latin typeface="+mn-lt"/>
                <a:ea typeface="+mn-ea"/>
                <a:cs typeface="+mn-cs"/>
              </a:defRPr>
            </a:lvl8pPr>
            <a:lvl9pPr marL="3227466">
              <a:defRPr>
                <a:latin typeface="+mn-lt"/>
                <a:ea typeface="+mn-ea"/>
                <a:cs typeface="+mn-cs"/>
              </a:defRPr>
            </a:lvl9pPr>
          </a:lstStyle>
          <a:p>
            <a:pPr defTabSz="914400"/>
            <a:r>
              <a:rPr lang="en-US" sz="2200" b="1" kern="0" dirty="0">
                <a:solidFill>
                  <a:srgbClr val="77B831"/>
                </a:solidFill>
                <a:latin typeface="Century Gothic" panose="020B0502020202020204" pitchFamily="34" charset="0"/>
              </a:rPr>
              <a:t>Driver Rehabilitation</a:t>
            </a:r>
          </a:p>
        </p:txBody>
      </p:sp>
      <p:sp>
        <p:nvSpPr>
          <p:cNvPr id="9" name="Content Placeholder 3">
            <a:extLst>
              <a:ext uri="{FF2B5EF4-FFF2-40B4-BE49-F238E27FC236}">
                <a16:creationId xmlns:a16="http://schemas.microsoft.com/office/drawing/2014/main" id="{A1DCEE21-7EEA-264D-AAE6-E0AE245DF526}"/>
              </a:ext>
            </a:extLst>
          </p:cNvPr>
          <p:cNvSpPr txBox="1">
            <a:spLocks/>
          </p:cNvSpPr>
          <p:nvPr/>
        </p:nvSpPr>
        <p:spPr>
          <a:xfrm>
            <a:off x="4913078" y="3017520"/>
            <a:ext cx="3945310" cy="3840162"/>
          </a:xfrm>
          <a:prstGeom prst="rect">
            <a:avLst/>
          </a:prstGeom>
        </p:spPr>
        <p:txBody>
          <a:bodyPr>
            <a:normAutofit/>
          </a:bodyPr>
          <a:lstStyle>
            <a:lvl1pPr marL="0">
              <a:defRPr>
                <a:latin typeface="+mn-lt"/>
                <a:ea typeface="+mn-ea"/>
                <a:cs typeface="+mn-cs"/>
              </a:defRPr>
            </a:lvl1pPr>
            <a:lvl2pPr marL="403433">
              <a:defRPr>
                <a:latin typeface="+mn-lt"/>
                <a:ea typeface="+mn-ea"/>
                <a:cs typeface="+mn-cs"/>
              </a:defRPr>
            </a:lvl2pPr>
            <a:lvl3pPr marL="806867">
              <a:defRPr>
                <a:latin typeface="+mn-lt"/>
                <a:ea typeface="+mn-ea"/>
                <a:cs typeface="+mn-cs"/>
              </a:defRPr>
            </a:lvl3pPr>
            <a:lvl4pPr marL="1210300">
              <a:defRPr>
                <a:latin typeface="+mn-lt"/>
                <a:ea typeface="+mn-ea"/>
                <a:cs typeface="+mn-cs"/>
              </a:defRPr>
            </a:lvl4pPr>
            <a:lvl5pPr marL="1613733">
              <a:defRPr>
                <a:latin typeface="+mn-lt"/>
                <a:ea typeface="+mn-ea"/>
                <a:cs typeface="+mn-cs"/>
              </a:defRPr>
            </a:lvl5pPr>
            <a:lvl6pPr marL="2017166">
              <a:defRPr>
                <a:latin typeface="+mn-lt"/>
                <a:ea typeface="+mn-ea"/>
                <a:cs typeface="+mn-cs"/>
              </a:defRPr>
            </a:lvl6pPr>
            <a:lvl7pPr marL="2420600">
              <a:defRPr>
                <a:latin typeface="+mn-lt"/>
                <a:ea typeface="+mn-ea"/>
                <a:cs typeface="+mn-cs"/>
              </a:defRPr>
            </a:lvl7pPr>
            <a:lvl8pPr marL="2824033">
              <a:defRPr>
                <a:latin typeface="+mn-lt"/>
                <a:ea typeface="+mn-ea"/>
                <a:cs typeface="+mn-cs"/>
              </a:defRPr>
            </a:lvl8pPr>
            <a:lvl9pPr marL="3227466">
              <a:defRPr>
                <a:latin typeface="+mn-lt"/>
                <a:ea typeface="+mn-ea"/>
                <a:cs typeface="+mn-cs"/>
              </a:defRPr>
            </a:lvl9pPr>
          </a:lstStyle>
          <a:p>
            <a:pPr marL="342900" indent="-342900" defTabSz="914400">
              <a:buFont typeface="Arial"/>
              <a:buChar char="•"/>
            </a:pPr>
            <a:r>
              <a:rPr lang="en-US" sz="2000" b="1" kern="0" dirty="0">
                <a:solidFill>
                  <a:srgbClr val="0A2F49"/>
                </a:solidFill>
                <a:latin typeface="Century Gothic" panose="020B0502020202020204" pitchFamily="34" charset="0"/>
              </a:rPr>
              <a:t>Evaluation</a:t>
            </a:r>
          </a:p>
          <a:p>
            <a:pPr marL="342900" indent="-342900" defTabSz="914400">
              <a:buFont typeface="Arial"/>
              <a:buChar char="•"/>
            </a:pPr>
            <a:r>
              <a:rPr lang="en-US" sz="2000" b="1" kern="0" dirty="0">
                <a:solidFill>
                  <a:srgbClr val="0A2F49"/>
                </a:solidFill>
                <a:latin typeface="Century Gothic" panose="020B0502020202020204" pitchFamily="34" charset="0"/>
              </a:rPr>
              <a:t>Training</a:t>
            </a:r>
          </a:p>
          <a:p>
            <a:pPr marL="342900" indent="-342900" defTabSz="914400">
              <a:buFont typeface="Arial"/>
              <a:buChar char="•"/>
            </a:pPr>
            <a:r>
              <a:rPr lang="en-US" sz="2000" b="1" kern="0" dirty="0">
                <a:solidFill>
                  <a:srgbClr val="0A2F49"/>
                </a:solidFill>
                <a:latin typeface="Century Gothic" panose="020B0502020202020204" pitchFamily="34" charset="0"/>
              </a:rPr>
              <a:t>Vehicle Modifications</a:t>
            </a:r>
          </a:p>
        </p:txBody>
      </p:sp>
    </p:spTree>
    <p:extLst>
      <p:ext uri="{BB962C8B-B14F-4D97-AF65-F5344CB8AC3E}">
        <p14:creationId xmlns:p14="http://schemas.microsoft.com/office/powerpoint/2010/main" val="2337276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4732F6B-2F9C-B94C-ABDA-CAF473BF391E}"/>
              </a:ext>
            </a:extLst>
          </p:cNvPr>
          <p:cNvSpPr/>
          <p:nvPr/>
        </p:nvSpPr>
        <p:spPr>
          <a:xfrm>
            <a:off x="685800" y="2364469"/>
            <a:ext cx="7772400" cy="1940312"/>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F76A4911-F869-7C4C-9029-0D3E2A9C1844}"/>
              </a:ext>
            </a:extLst>
          </p:cNvPr>
          <p:cNvSpPr/>
          <p:nvPr/>
        </p:nvSpPr>
        <p:spPr>
          <a:xfrm>
            <a:off x="685800" y="1936708"/>
            <a:ext cx="7772400" cy="285583"/>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AD366DF9-3F08-7241-8B9F-B6BBCA0580E3}"/>
              </a:ext>
            </a:extLst>
          </p:cNvPr>
          <p:cNvSpPr/>
          <p:nvPr/>
        </p:nvSpPr>
        <p:spPr>
          <a:xfrm>
            <a:off x="685800" y="4446345"/>
            <a:ext cx="7772400" cy="285583"/>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3" name="Title 2"/>
          <p:cNvSpPr>
            <a:spLocks noGrp="1"/>
          </p:cNvSpPr>
          <p:nvPr>
            <p:ph type="title"/>
          </p:nvPr>
        </p:nvSpPr>
        <p:spPr>
          <a:xfrm>
            <a:off x="685801" y="2508252"/>
            <a:ext cx="7772400" cy="1422918"/>
          </a:xfrm>
          <a:ln>
            <a:noFill/>
          </a:ln>
        </p:spPr>
        <p:txBody>
          <a:bodyPr>
            <a:noAutofit/>
          </a:bodyPr>
          <a:lstStyle/>
          <a:p>
            <a:pPr algn="ctr"/>
            <a:r>
              <a:rPr lang="en-US" dirty="0">
                <a:effectLst>
                  <a:outerShdw blurRad="50800" dist="38100" dir="2700000" algn="tl" rotWithShape="0">
                    <a:prstClr val="black">
                      <a:alpha val="40000"/>
                    </a:prstClr>
                  </a:outerShdw>
                </a:effectLst>
              </a:rPr>
              <a:t>PUBLIC TRANSPORTATION SYSTEMS: CTA, METRA AND PACE</a:t>
            </a:r>
            <a:endParaRPr lang="en-US" dirty="0">
              <a:solidFill>
                <a:schemeClr val="bg1"/>
              </a:solidFill>
            </a:endParaRPr>
          </a:p>
        </p:txBody>
      </p:sp>
    </p:spTree>
    <p:extLst>
      <p:ext uri="{BB962C8B-B14F-4D97-AF65-F5344CB8AC3E}">
        <p14:creationId xmlns:p14="http://schemas.microsoft.com/office/powerpoint/2010/main" val="4174924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7342" y="586292"/>
            <a:ext cx="8231058" cy="769532"/>
          </a:xfrm>
          <a:prstGeom prst="rect">
            <a:avLst/>
          </a:prstGeom>
          <a:solidFill>
            <a:srgbClr val="0A2F49"/>
          </a:solidFill>
        </p:spPr>
        <p:txBody>
          <a:bodyPr vert="horz" wrap="square" lIns="0" tIns="224118" rIns="0" bIns="0" rtlCol="0">
            <a:spAutoFit/>
          </a:bodyPr>
          <a:lstStyle/>
          <a:p>
            <a:pPr marL="560" algn="ctr">
              <a:spcBef>
                <a:spcPts val="1765"/>
              </a:spcBef>
            </a:pPr>
            <a:r>
              <a:rPr lang="en-US" spc="-44" dirty="0"/>
              <a:t> </a:t>
            </a:r>
            <a:endParaRPr spc="-44" dirty="0"/>
          </a:p>
        </p:txBody>
      </p:sp>
      <p:sp>
        <p:nvSpPr>
          <p:cNvPr id="12" name="TextBox 11">
            <a:extLst>
              <a:ext uri="{FF2B5EF4-FFF2-40B4-BE49-F238E27FC236}">
                <a16:creationId xmlns:a16="http://schemas.microsoft.com/office/drawing/2014/main" id="{07F8488F-287D-4156-8E9E-B3B5B81794AB}"/>
              </a:ext>
            </a:extLst>
          </p:cNvPr>
          <p:cNvSpPr txBox="1"/>
          <p:nvPr/>
        </p:nvSpPr>
        <p:spPr>
          <a:xfrm>
            <a:off x="447341" y="674582"/>
            <a:ext cx="8231058" cy="553998"/>
          </a:xfrm>
          <a:prstGeom prst="rect">
            <a:avLst/>
          </a:prstGeom>
          <a:noFill/>
        </p:spPr>
        <p:txBody>
          <a:bodyPr wrap="square" rtlCol="0">
            <a:spAutoFit/>
          </a:bodyPr>
          <a:lstStyle/>
          <a:p>
            <a:pPr algn="ctr"/>
            <a:r>
              <a:rPr lang="en-US" sz="3000" b="1" dirty="0">
                <a:solidFill>
                  <a:schemeClr val="bg1"/>
                </a:solidFill>
                <a:latin typeface="Arial Black" panose="020B0A04020102020204" pitchFamily="34" charset="0"/>
                <a:cs typeface="Arial" panose="020B0604020202020204" pitchFamily="34" charset="0"/>
              </a:rPr>
              <a:t>CHICAGO TRANSIT AUTHORITY (CTA)</a:t>
            </a:r>
          </a:p>
        </p:txBody>
      </p:sp>
      <p:sp>
        <p:nvSpPr>
          <p:cNvPr id="15" name="TextBox 14">
            <a:extLst>
              <a:ext uri="{FF2B5EF4-FFF2-40B4-BE49-F238E27FC236}">
                <a16:creationId xmlns:a16="http://schemas.microsoft.com/office/drawing/2014/main" id="{B209F331-6754-E74D-B70D-C8856E7A6A43}"/>
              </a:ext>
            </a:extLst>
          </p:cNvPr>
          <p:cNvSpPr txBox="1"/>
          <p:nvPr/>
        </p:nvSpPr>
        <p:spPr>
          <a:xfrm>
            <a:off x="250680" y="1571002"/>
            <a:ext cx="8642307" cy="4801314"/>
          </a:xfrm>
          <a:prstGeom prst="rect">
            <a:avLst/>
          </a:prstGeom>
          <a:noFill/>
        </p:spPr>
        <p:txBody>
          <a:bodyPr wrap="square" rtlCol="0">
            <a:spAutoFit/>
          </a:bodyPr>
          <a:lstStyle/>
          <a:p>
            <a:pPr marL="419100" indent="-342900">
              <a:spcBef>
                <a:spcPct val="0"/>
              </a:spcBef>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More than two-thirds of the CTA system is now accessible.</a:t>
            </a:r>
          </a:p>
          <a:p>
            <a:pPr marL="876300" lvl="1" indent="-342900">
              <a:spcBef>
                <a:spcPct val="0"/>
              </a:spcBef>
              <a:buClr>
                <a:srgbClr val="77B83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All buses and trains</a:t>
            </a:r>
          </a:p>
          <a:p>
            <a:pPr marL="876300" lvl="1" indent="-342900">
              <a:spcBef>
                <a:spcPct val="0"/>
              </a:spcBef>
              <a:buClr>
                <a:srgbClr val="77B83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NOT all train stations</a:t>
            </a:r>
          </a:p>
          <a:p>
            <a:pPr marL="876300" lvl="1" indent="-342900">
              <a:spcBef>
                <a:spcPct val="0"/>
              </a:spcBef>
              <a:spcAft>
                <a:spcPts val="1200"/>
              </a:spcAft>
              <a:buClr>
                <a:srgbClr val="77B83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hlinkClick r:id="rId3">
                  <a:extLst>
                    <a:ext uri="{A12FA001-AC4F-418D-AE19-62706E023703}">
                      <ahyp:hlinkClr xmlns:ahyp="http://schemas.microsoft.com/office/drawing/2018/hyperlinkcolor" val="tx"/>
                    </a:ext>
                  </a:extLst>
                </a:hlinkClick>
              </a:rPr>
              <a:t>Link to accessible train stations</a:t>
            </a:r>
            <a:endParaRPr lang="en-US" sz="2200" b="1" dirty="0">
              <a:solidFill>
                <a:srgbClr val="0A2F49"/>
              </a:solidFill>
              <a:latin typeface="Century Gothic" panose="020B0502020202020204" pitchFamily="34" charset="0"/>
              <a:ea typeface="Arial" charset="0"/>
              <a:cs typeface="Arial" charset="0"/>
              <a:sym typeface="Verdana" charset="0"/>
            </a:endParaRPr>
          </a:p>
          <a:p>
            <a:pPr marL="419100" indent="-342900">
              <a:spcBef>
                <a:spcPct val="0"/>
              </a:spcBef>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CTA’s accessibility features include:</a:t>
            </a:r>
          </a:p>
          <a:p>
            <a:pPr marL="876300" lvl="1" indent="-342900">
              <a:spcBef>
                <a:spcPct val="0"/>
              </a:spcBef>
              <a:buClr>
                <a:srgbClr val="77B83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Bus ramps and lowering buses</a:t>
            </a:r>
          </a:p>
          <a:p>
            <a:pPr marL="876300" lvl="1" indent="-342900">
              <a:spcBef>
                <a:spcPct val="0"/>
              </a:spcBef>
              <a:buClr>
                <a:srgbClr val="77B83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Wheelchair securement</a:t>
            </a:r>
          </a:p>
          <a:p>
            <a:pPr marL="876300" lvl="1" indent="-342900">
              <a:spcBef>
                <a:spcPct val="0"/>
              </a:spcBef>
              <a:buClr>
                <a:srgbClr val="77B83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Priority seating</a:t>
            </a:r>
          </a:p>
          <a:p>
            <a:pPr marL="876300" lvl="1" indent="-342900">
              <a:spcBef>
                <a:spcPct val="0"/>
              </a:spcBef>
              <a:buClr>
                <a:srgbClr val="77B83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Lighted LED signs and audio announcements</a:t>
            </a:r>
          </a:p>
          <a:p>
            <a:pPr marL="876300" lvl="1" indent="-342900">
              <a:spcBef>
                <a:spcPct val="0"/>
              </a:spcBef>
              <a:buClr>
                <a:srgbClr val="77B83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Braille signage </a:t>
            </a:r>
          </a:p>
          <a:p>
            <a:pPr marL="876300" lvl="1" indent="-342900">
              <a:spcBef>
                <a:spcPct val="0"/>
              </a:spcBef>
              <a:spcAft>
                <a:spcPts val="1200"/>
              </a:spcAft>
              <a:buClr>
                <a:srgbClr val="77B83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Tactile platform edging</a:t>
            </a:r>
            <a:endParaRPr lang="en-US" sz="2200" b="1" dirty="0">
              <a:solidFill>
                <a:srgbClr val="0A2F49"/>
              </a:solidFill>
              <a:latin typeface="Century Gothic" panose="020B0502020202020204" pitchFamily="34" charset="0"/>
              <a:ea typeface="Arial" charset="0"/>
              <a:cs typeface="Arial" charset="0"/>
              <a:sym typeface="Verdana" charset="0"/>
              <a:hlinkClick r:id="rId3">
                <a:extLst>
                  <a:ext uri="{A12FA001-AC4F-418D-AE19-62706E023703}">
                    <ahyp:hlinkClr xmlns:ahyp="http://schemas.microsoft.com/office/drawing/2018/hyperlinkcolor" val="tx"/>
                  </a:ext>
                </a:extLst>
              </a:hlinkClick>
            </a:endParaRPr>
          </a:p>
          <a:p>
            <a:pPr marL="419100" indent="-342900">
              <a:spcBef>
                <a:spcPct val="0"/>
              </a:spcBef>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CTA offers </a:t>
            </a:r>
            <a:r>
              <a:rPr lang="en-US" sz="2200" b="1" dirty="0">
                <a:solidFill>
                  <a:srgbClr val="0A2F49"/>
                </a:solidFill>
                <a:latin typeface="Century Gothic" panose="020B0502020202020204" pitchFamily="34" charset="0"/>
                <a:ea typeface="Arial" charset="0"/>
                <a:cs typeface="Arial" charset="0"/>
                <a:sym typeface="Verdana" charset="0"/>
                <a:hlinkClick r:id="rId4">
                  <a:extLst>
                    <a:ext uri="{A12FA001-AC4F-418D-AE19-62706E023703}">
                      <ahyp:hlinkClr xmlns:ahyp="http://schemas.microsoft.com/office/drawing/2018/hyperlinkcolor" val="tx"/>
                    </a:ext>
                  </a:extLst>
                </a:hlinkClick>
              </a:rPr>
              <a:t>reduced fares</a:t>
            </a:r>
            <a:r>
              <a:rPr lang="en-US" sz="2200" b="1" dirty="0">
                <a:solidFill>
                  <a:srgbClr val="0A2F49"/>
                </a:solidFill>
                <a:latin typeface="Century Gothic" panose="020B0502020202020204" pitchFamily="34" charset="0"/>
                <a:ea typeface="Arial" charset="0"/>
                <a:cs typeface="Arial" charset="0"/>
                <a:sym typeface="Verdana" charset="0"/>
              </a:rPr>
              <a:t> or no-cost rides for people with disabilities. A Reduced Fare or Ride Free permit is required.</a:t>
            </a:r>
          </a:p>
        </p:txBody>
      </p:sp>
      <p:pic>
        <p:nvPicPr>
          <p:cNvPr id="9" name="Shape 193">
            <a:extLst>
              <a:ext uri="{FF2B5EF4-FFF2-40B4-BE49-F238E27FC236}">
                <a16:creationId xmlns:a16="http://schemas.microsoft.com/office/drawing/2014/main" id="{F1F3C8A7-F7B0-244E-975E-9274E37AD5EB}"/>
              </a:ext>
            </a:extLst>
          </p:cNvPr>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1848" y="2265937"/>
            <a:ext cx="1894907" cy="18776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0390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6472" y="120395"/>
            <a:ext cx="8231057" cy="769532"/>
          </a:xfrm>
          <a:prstGeom prst="rect">
            <a:avLst/>
          </a:prstGeom>
          <a:solidFill>
            <a:srgbClr val="0A2F49"/>
          </a:solidFill>
        </p:spPr>
        <p:txBody>
          <a:bodyPr vert="horz" wrap="square" lIns="0" tIns="224118" rIns="0" bIns="0" rtlCol="0">
            <a:spAutoFit/>
          </a:bodyPr>
          <a:lstStyle/>
          <a:p>
            <a:pPr marL="560" algn="ctr">
              <a:spcBef>
                <a:spcPts val="1765"/>
              </a:spcBef>
            </a:pPr>
            <a:r>
              <a:rPr lang="en-US" spc="-44" dirty="0"/>
              <a:t> </a:t>
            </a:r>
            <a:endParaRPr spc="-44" dirty="0"/>
          </a:p>
        </p:txBody>
      </p:sp>
      <p:sp>
        <p:nvSpPr>
          <p:cNvPr id="12" name="TextBox 11">
            <a:extLst>
              <a:ext uri="{FF2B5EF4-FFF2-40B4-BE49-F238E27FC236}">
                <a16:creationId xmlns:a16="http://schemas.microsoft.com/office/drawing/2014/main" id="{07F8488F-287D-4156-8E9E-B3B5B81794AB}"/>
              </a:ext>
            </a:extLst>
          </p:cNvPr>
          <p:cNvSpPr txBox="1"/>
          <p:nvPr/>
        </p:nvSpPr>
        <p:spPr>
          <a:xfrm>
            <a:off x="456471" y="208685"/>
            <a:ext cx="8231058" cy="553998"/>
          </a:xfrm>
          <a:prstGeom prst="rect">
            <a:avLst/>
          </a:prstGeom>
          <a:noFill/>
        </p:spPr>
        <p:txBody>
          <a:bodyPr wrap="square" rtlCol="0">
            <a:spAutoFit/>
          </a:bodyPr>
          <a:lstStyle/>
          <a:p>
            <a:pPr algn="ctr"/>
            <a:r>
              <a:rPr lang="en-US" sz="3000" b="1" dirty="0">
                <a:solidFill>
                  <a:schemeClr val="bg1"/>
                </a:solidFill>
                <a:latin typeface="Arial Black" panose="020B0A04020102020204" pitchFamily="34" charset="0"/>
                <a:cs typeface="Arial" panose="020B0604020202020204" pitchFamily="34" charset="0"/>
              </a:rPr>
              <a:t>METRA</a:t>
            </a:r>
          </a:p>
        </p:txBody>
      </p:sp>
      <p:sp>
        <p:nvSpPr>
          <p:cNvPr id="15" name="TextBox 14">
            <a:extLst>
              <a:ext uri="{FF2B5EF4-FFF2-40B4-BE49-F238E27FC236}">
                <a16:creationId xmlns:a16="http://schemas.microsoft.com/office/drawing/2014/main" id="{B209F331-6754-E74D-B70D-C8856E7A6A43}"/>
              </a:ext>
            </a:extLst>
          </p:cNvPr>
          <p:cNvSpPr txBox="1"/>
          <p:nvPr/>
        </p:nvSpPr>
        <p:spPr>
          <a:xfrm>
            <a:off x="250846" y="978217"/>
            <a:ext cx="8642307" cy="5940088"/>
          </a:xfrm>
          <a:prstGeom prst="rect">
            <a:avLst/>
          </a:prstGeom>
          <a:noFill/>
        </p:spPr>
        <p:txBody>
          <a:bodyPr wrap="square" rtlCol="0">
            <a:spAutoFit/>
          </a:bodyPr>
          <a:lstStyle/>
          <a:p>
            <a:pPr marL="342900" indent="-342900">
              <a:buFont typeface="Arial"/>
              <a:buChar char="•"/>
            </a:pPr>
            <a:r>
              <a:rPr lang="en-US" sz="2000" b="1" dirty="0">
                <a:solidFill>
                  <a:srgbClr val="0A2F49"/>
                </a:solidFill>
                <a:latin typeface="Century Gothic" panose="020B0502020202020204" pitchFamily="34" charset="0"/>
              </a:rPr>
              <a:t>All 11 Metra train lines are accessible to people with hearing, visual, and mobility disabilities.</a:t>
            </a:r>
          </a:p>
          <a:p>
            <a:pPr marL="800100" lvl="1" indent="-342900">
              <a:buClr>
                <a:srgbClr val="77B831"/>
              </a:buClr>
              <a:buFont typeface="Arial"/>
              <a:buChar char="•"/>
            </a:pPr>
            <a:r>
              <a:rPr lang="en-US" sz="2000" b="1" dirty="0">
                <a:solidFill>
                  <a:srgbClr val="0A2F49"/>
                </a:solidFill>
                <a:latin typeface="Century Gothic" panose="020B0502020202020204" pitchFamily="34" charset="0"/>
              </a:rPr>
              <a:t>Accessible train cars identified with international access symbol</a:t>
            </a:r>
          </a:p>
          <a:p>
            <a:pPr marL="800100" lvl="1" indent="-342900">
              <a:buClr>
                <a:srgbClr val="77B831"/>
              </a:buClr>
              <a:buFont typeface="Arial"/>
              <a:buChar char="•"/>
            </a:pPr>
            <a:r>
              <a:rPr lang="en-US" sz="2000" b="1" dirty="0">
                <a:solidFill>
                  <a:srgbClr val="0A2F49"/>
                </a:solidFill>
                <a:latin typeface="Century Gothic" panose="020B0502020202020204" pitchFamily="34" charset="0"/>
              </a:rPr>
              <a:t>Roll-on bridge plates between vestibules and high-level platforms OR lifts from low-level platforms</a:t>
            </a:r>
          </a:p>
          <a:p>
            <a:pPr marL="800100" lvl="1" indent="-342900">
              <a:spcAft>
                <a:spcPts val="1200"/>
              </a:spcAft>
              <a:buClr>
                <a:srgbClr val="77B831"/>
              </a:buClr>
              <a:buFont typeface="Arial"/>
              <a:buChar char="•"/>
            </a:pPr>
            <a:r>
              <a:rPr lang="en-US" sz="2000" b="1" dirty="0">
                <a:solidFill>
                  <a:srgbClr val="0A2F49"/>
                </a:solidFill>
                <a:latin typeface="Century Gothic" panose="020B0502020202020204" pitchFamily="34" charset="0"/>
              </a:rPr>
              <a:t>3 wheelchair areas in each accessible train car</a:t>
            </a:r>
          </a:p>
          <a:p>
            <a:pPr marL="342900" indent="-342900">
              <a:buFont typeface="Arial"/>
              <a:buChar char="•"/>
            </a:pPr>
            <a:r>
              <a:rPr lang="en-US" sz="2000" b="1" dirty="0">
                <a:solidFill>
                  <a:srgbClr val="0A2F49"/>
                </a:solidFill>
                <a:latin typeface="Century Gothic" panose="020B0502020202020204" pitchFamily="34" charset="0"/>
              </a:rPr>
              <a:t>Like CTA, not all Metra stations are accessible.</a:t>
            </a:r>
            <a:endParaRPr lang="en-US" sz="2000" b="1" dirty="0">
              <a:solidFill>
                <a:srgbClr val="0A2F49"/>
              </a:solidFill>
              <a:latin typeface="Century Gothic" panose="020B0502020202020204" pitchFamily="34" charset="0"/>
              <a:hlinkClick r:id="rId3">
                <a:extLst>
                  <a:ext uri="{A12FA001-AC4F-418D-AE19-62706E023703}">
                    <ahyp:hlinkClr xmlns:ahyp="http://schemas.microsoft.com/office/drawing/2018/hyperlinkcolor" val="tx"/>
                  </a:ext>
                </a:extLst>
              </a:hlinkClick>
            </a:endParaRPr>
          </a:p>
          <a:p>
            <a:pPr marL="800100" lvl="1" indent="-342900">
              <a:spcAft>
                <a:spcPts val="1200"/>
              </a:spcAft>
              <a:buClr>
                <a:srgbClr val="77B831"/>
              </a:buClr>
              <a:buFont typeface="Arial"/>
              <a:buChar char="•"/>
            </a:pPr>
            <a:r>
              <a:rPr lang="en-US" sz="2000" b="1" dirty="0">
                <a:solidFill>
                  <a:srgbClr val="0A2F49"/>
                </a:solidFill>
                <a:latin typeface="Century Gothic" panose="020B0502020202020204" pitchFamily="34" charset="0"/>
                <a:hlinkClick r:id="rId3">
                  <a:extLst>
                    <a:ext uri="{A12FA001-AC4F-418D-AE19-62706E023703}">
                      <ahyp:hlinkClr xmlns:ahyp="http://schemas.microsoft.com/office/drawing/2018/hyperlinkcolor" val="tx"/>
                    </a:ext>
                  </a:extLst>
                </a:hlinkClick>
              </a:rPr>
              <a:t>Link to list of 173 fully accessible and 22 partially accessible stations</a:t>
            </a:r>
            <a:endParaRPr lang="en-US" sz="2000" b="1" dirty="0">
              <a:solidFill>
                <a:srgbClr val="0A2F49"/>
              </a:solidFill>
              <a:latin typeface="Century Gothic" panose="020B0502020202020204" pitchFamily="34" charset="0"/>
            </a:endParaRPr>
          </a:p>
          <a:p>
            <a:pPr marL="342900" indent="-342900">
              <a:buFont typeface="Arial"/>
              <a:buChar char="•"/>
            </a:pPr>
            <a:r>
              <a:rPr lang="en-US" sz="2000" b="1" dirty="0">
                <a:solidFill>
                  <a:srgbClr val="0A2F49"/>
                </a:solidFill>
                <a:latin typeface="Century Gothic" panose="020B0502020202020204" pitchFamily="34" charset="0"/>
                <a:hlinkClick r:id="rId4">
                  <a:extLst>
                    <a:ext uri="{A12FA001-AC4F-418D-AE19-62706E023703}">
                      <ahyp:hlinkClr xmlns:ahyp="http://schemas.microsoft.com/office/drawing/2018/hyperlinkcolor" val="tx"/>
                    </a:ext>
                  </a:extLst>
                </a:hlinkClick>
              </a:rPr>
              <a:t>“P-8” shuttle service </a:t>
            </a:r>
            <a:r>
              <a:rPr lang="en-US" sz="2000" b="1" dirty="0">
                <a:solidFill>
                  <a:srgbClr val="0A2F49"/>
                </a:solidFill>
                <a:latin typeface="Century Gothic" panose="020B0502020202020204" pitchFamily="34" charset="0"/>
              </a:rPr>
              <a:t>is available from “qualifying origin” to next accessible station.</a:t>
            </a:r>
          </a:p>
          <a:p>
            <a:pPr marL="800100" lvl="1" indent="-342900">
              <a:buClr>
                <a:srgbClr val="77B831"/>
              </a:buClr>
              <a:buFont typeface="Arial"/>
              <a:buChar char="•"/>
            </a:pPr>
            <a:r>
              <a:rPr lang="en-US" sz="2000" b="1" dirty="0">
                <a:solidFill>
                  <a:srgbClr val="0A2F49"/>
                </a:solidFill>
                <a:latin typeface="Century Gothic" panose="020B0502020202020204" pitchFamily="34" charset="0"/>
              </a:rPr>
              <a:t>Pick-up service for origins 0.5 miles or less from non-accessible station</a:t>
            </a:r>
          </a:p>
          <a:p>
            <a:pPr marL="800100" lvl="1" indent="-342900">
              <a:buClr>
                <a:srgbClr val="77B831"/>
              </a:buClr>
              <a:buFont typeface="Arial"/>
              <a:buChar char="•"/>
            </a:pPr>
            <a:r>
              <a:rPr lang="en-US" sz="2000" b="1" dirty="0">
                <a:solidFill>
                  <a:srgbClr val="0A2F49"/>
                </a:solidFill>
                <a:latin typeface="Century Gothic" panose="020B0502020202020204" pitchFamily="34" charset="0"/>
              </a:rPr>
              <a:t>No additional charge</a:t>
            </a:r>
          </a:p>
          <a:p>
            <a:pPr marL="800100" lvl="1" indent="-342900">
              <a:buClr>
                <a:srgbClr val="77B831"/>
              </a:buClr>
              <a:buFont typeface="Arial"/>
              <a:buChar char="•"/>
            </a:pPr>
            <a:r>
              <a:rPr lang="en-US" sz="2000" b="1" dirty="0">
                <a:solidFill>
                  <a:srgbClr val="0A2F49"/>
                </a:solidFill>
                <a:latin typeface="Century Gothic" panose="020B0502020202020204" pitchFamily="34" charset="0"/>
              </a:rPr>
              <a:t>No formal certification of disability required</a:t>
            </a:r>
          </a:p>
          <a:p>
            <a:pPr marL="800100" lvl="1" indent="-342900">
              <a:buClr>
                <a:srgbClr val="77B831"/>
              </a:buClr>
              <a:buFont typeface="Arial"/>
              <a:buChar char="•"/>
            </a:pPr>
            <a:r>
              <a:rPr lang="en-US" sz="2000" b="1" dirty="0">
                <a:solidFill>
                  <a:srgbClr val="0A2F49"/>
                </a:solidFill>
                <a:latin typeface="Century Gothic" panose="020B0502020202020204" pitchFamily="34" charset="0"/>
              </a:rPr>
              <a:t>Reservations must be made 3 hours in advance </a:t>
            </a:r>
          </a:p>
          <a:p>
            <a:pPr marL="419100" indent="-342900">
              <a:spcBef>
                <a:spcPct val="0"/>
              </a:spcBef>
              <a:buClr>
                <a:srgbClr val="000000"/>
              </a:buClr>
              <a:buFont typeface="Arial"/>
              <a:buChar char="•"/>
            </a:pPr>
            <a:endParaRPr lang="en-US" sz="2000" b="1" dirty="0">
              <a:solidFill>
                <a:srgbClr val="0A2F49"/>
              </a:solidFill>
              <a:latin typeface="Century Gothic" panose="020B0502020202020204" pitchFamily="34" charset="0"/>
              <a:ea typeface="Arial" charset="0"/>
              <a:cs typeface="Arial" charset="0"/>
              <a:sym typeface="Verdana" charset="0"/>
            </a:endParaRPr>
          </a:p>
        </p:txBody>
      </p:sp>
      <p:pic>
        <p:nvPicPr>
          <p:cNvPr id="4" name="Picture 3" descr="A picture containing drawing&#10;&#10;Description automatically generated">
            <a:extLst>
              <a:ext uri="{FF2B5EF4-FFF2-40B4-BE49-F238E27FC236}">
                <a16:creationId xmlns:a16="http://schemas.microsoft.com/office/drawing/2014/main" id="{6EFF12CB-8E30-474E-892D-8A9AA70106DF}"/>
              </a:ext>
            </a:extLst>
          </p:cNvPr>
          <p:cNvPicPr>
            <a:picLocks noChangeAspect="1"/>
          </p:cNvPicPr>
          <p:nvPr/>
        </p:nvPicPr>
        <p:blipFill>
          <a:blip r:embed="rId5"/>
          <a:stretch>
            <a:fillRect/>
          </a:stretch>
        </p:blipFill>
        <p:spPr>
          <a:xfrm>
            <a:off x="7047715" y="5572210"/>
            <a:ext cx="1845438" cy="615146"/>
          </a:xfrm>
          <a:prstGeom prst="rect">
            <a:avLst/>
          </a:prstGeom>
        </p:spPr>
      </p:pic>
    </p:spTree>
    <p:extLst>
      <p:ext uri="{BB962C8B-B14F-4D97-AF65-F5344CB8AC3E}">
        <p14:creationId xmlns:p14="http://schemas.microsoft.com/office/powerpoint/2010/main" val="3712237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6471" y="557255"/>
            <a:ext cx="8231057" cy="769532"/>
          </a:xfrm>
          <a:prstGeom prst="rect">
            <a:avLst/>
          </a:prstGeom>
          <a:solidFill>
            <a:srgbClr val="0A2F49"/>
          </a:solidFill>
        </p:spPr>
        <p:txBody>
          <a:bodyPr vert="horz" wrap="square" lIns="0" tIns="224118" rIns="0" bIns="0" rtlCol="0">
            <a:spAutoFit/>
          </a:bodyPr>
          <a:lstStyle/>
          <a:p>
            <a:pPr marL="560" algn="ctr">
              <a:spcBef>
                <a:spcPts val="1765"/>
              </a:spcBef>
            </a:pPr>
            <a:r>
              <a:rPr lang="en-US" spc="-44" dirty="0"/>
              <a:t> </a:t>
            </a:r>
            <a:endParaRPr spc="-44" dirty="0"/>
          </a:p>
        </p:txBody>
      </p:sp>
      <p:sp>
        <p:nvSpPr>
          <p:cNvPr id="12" name="TextBox 11">
            <a:extLst>
              <a:ext uri="{FF2B5EF4-FFF2-40B4-BE49-F238E27FC236}">
                <a16:creationId xmlns:a16="http://schemas.microsoft.com/office/drawing/2014/main" id="{07F8488F-287D-4156-8E9E-B3B5B81794AB}"/>
              </a:ext>
            </a:extLst>
          </p:cNvPr>
          <p:cNvSpPr txBox="1"/>
          <p:nvPr/>
        </p:nvSpPr>
        <p:spPr>
          <a:xfrm>
            <a:off x="456470" y="670644"/>
            <a:ext cx="8231058" cy="553998"/>
          </a:xfrm>
          <a:prstGeom prst="rect">
            <a:avLst/>
          </a:prstGeom>
          <a:noFill/>
        </p:spPr>
        <p:txBody>
          <a:bodyPr wrap="square" rtlCol="0">
            <a:spAutoFit/>
          </a:bodyPr>
          <a:lstStyle/>
          <a:p>
            <a:pPr algn="ctr"/>
            <a:r>
              <a:rPr lang="en-US" sz="3000" b="1" dirty="0">
                <a:solidFill>
                  <a:schemeClr val="bg1"/>
                </a:solidFill>
                <a:latin typeface="Arial Black" panose="020B0A04020102020204" pitchFamily="34" charset="0"/>
                <a:cs typeface="Arial" panose="020B0604020202020204" pitchFamily="34" charset="0"/>
              </a:rPr>
              <a:t>PACE BUS</a:t>
            </a:r>
          </a:p>
        </p:txBody>
      </p:sp>
      <p:sp>
        <p:nvSpPr>
          <p:cNvPr id="15" name="TextBox 14">
            <a:extLst>
              <a:ext uri="{FF2B5EF4-FFF2-40B4-BE49-F238E27FC236}">
                <a16:creationId xmlns:a16="http://schemas.microsoft.com/office/drawing/2014/main" id="{B209F331-6754-E74D-B70D-C8856E7A6A43}"/>
              </a:ext>
            </a:extLst>
          </p:cNvPr>
          <p:cNvSpPr txBox="1"/>
          <p:nvPr/>
        </p:nvSpPr>
        <p:spPr>
          <a:xfrm>
            <a:off x="353658" y="1901698"/>
            <a:ext cx="8436682" cy="4124206"/>
          </a:xfrm>
          <a:prstGeom prst="rect">
            <a:avLst/>
          </a:prstGeom>
          <a:noFill/>
        </p:spPr>
        <p:txBody>
          <a:bodyPr wrap="square" rtlCol="0">
            <a:spAutoFit/>
          </a:bodyPr>
          <a:lstStyle/>
          <a:p>
            <a:pPr marL="419100" indent="-342900">
              <a:spcBef>
                <a:spcPct val="0"/>
              </a:spcBef>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Pace Bus fixed routes are all accessible:</a:t>
            </a:r>
          </a:p>
          <a:p>
            <a:pPr marL="876300" lvl="1" indent="-342900">
              <a:spcBef>
                <a:spcPct val="0"/>
              </a:spcBef>
            </a:pPr>
            <a:r>
              <a:rPr lang="en-US" sz="2200" b="1" dirty="0">
                <a:solidFill>
                  <a:srgbClr val="0A2F49"/>
                </a:solidFill>
                <a:latin typeface="Century Gothic" panose="020B0502020202020204" pitchFamily="34" charset="0"/>
                <a:ea typeface="Arial" charset="0"/>
                <a:cs typeface="Arial" charset="0"/>
                <a:sym typeface="Verdana" charset="0"/>
              </a:rPr>
              <a:t>Lowering/kneeling buses</a:t>
            </a:r>
          </a:p>
          <a:p>
            <a:pPr marL="876300" lvl="1" indent="-342900">
              <a:spcBef>
                <a:spcPct val="0"/>
              </a:spcBef>
            </a:pPr>
            <a:r>
              <a:rPr lang="en-US" sz="2200" b="1" dirty="0">
                <a:solidFill>
                  <a:srgbClr val="0A2F49"/>
                </a:solidFill>
                <a:latin typeface="Century Gothic" panose="020B0502020202020204" pitchFamily="34" charset="0"/>
                <a:ea typeface="Arial" charset="0"/>
                <a:cs typeface="Arial" charset="0"/>
                <a:sym typeface="Verdana" charset="0"/>
              </a:rPr>
              <a:t>Ramps</a:t>
            </a:r>
          </a:p>
          <a:p>
            <a:pPr marL="876300" lvl="1" indent="-342900">
              <a:spcBef>
                <a:spcPct val="0"/>
              </a:spcBef>
            </a:pPr>
            <a:r>
              <a:rPr lang="en-US" sz="2200" b="1" dirty="0">
                <a:solidFill>
                  <a:srgbClr val="0A2F49"/>
                </a:solidFill>
                <a:latin typeface="Century Gothic" panose="020B0502020202020204" pitchFamily="34" charset="0"/>
                <a:ea typeface="Arial" charset="0"/>
                <a:cs typeface="Arial" charset="0"/>
                <a:sym typeface="Verdana" charset="0"/>
              </a:rPr>
              <a:t>Priority seating</a:t>
            </a:r>
          </a:p>
          <a:p>
            <a:pPr marL="876300" lvl="1" indent="-342900">
              <a:spcBef>
                <a:spcPct val="0"/>
              </a:spcBef>
              <a:spcAft>
                <a:spcPts val="1200"/>
              </a:spcAft>
            </a:pPr>
            <a:r>
              <a:rPr lang="en-US" sz="2200" b="1" dirty="0">
                <a:solidFill>
                  <a:srgbClr val="0A2F49"/>
                </a:solidFill>
                <a:latin typeface="Century Gothic" panose="020B0502020202020204" pitchFamily="34" charset="0"/>
                <a:ea typeface="Arial" charset="0"/>
                <a:cs typeface="Arial" charset="0"/>
                <a:sym typeface="Verdana" charset="0"/>
              </a:rPr>
              <a:t>Wheelchair securement</a:t>
            </a:r>
          </a:p>
          <a:p>
            <a:pPr marL="457200" lvl="2" indent="-381000">
              <a:spcAft>
                <a:spcPts val="600"/>
              </a:spcAft>
              <a:buClrTx/>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Reduced Fare and Free Ride permits are available for people with disabilities who meet the eligibility requirements. They can be used for CTA, Metra, and Pace.</a:t>
            </a:r>
          </a:p>
          <a:p>
            <a:pPr marL="457200" lvl="2" indent="-381000">
              <a:spcAft>
                <a:spcPts val="600"/>
              </a:spcAft>
              <a:buClrTx/>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hlinkClick r:id="rId3">
                  <a:extLst>
                    <a:ext uri="{A12FA001-AC4F-418D-AE19-62706E023703}">
                      <ahyp:hlinkClr xmlns:ahyp="http://schemas.microsoft.com/office/drawing/2018/hyperlinkcolor" val="tx"/>
                    </a:ext>
                  </a:extLst>
                </a:hlinkClick>
              </a:rPr>
              <a:t>Pace Bus regular and reduced fare information</a:t>
            </a:r>
            <a:endParaRPr lang="en-US" sz="2200" b="1" dirty="0">
              <a:solidFill>
                <a:srgbClr val="0A2F49"/>
              </a:solidFill>
              <a:latin typeface="Century Gothic" panose="020B0502020202020204" pitchFamily="34" charset="0"/>
              <a:ea typeface="Arial" charset="0"/>
              <a:cs typeface="Arial" charset="0"/>
              <a:sym typeface="Verdana" charset="0"/>
            </a:endParaRPr>
          </a:p>
          <a:p>
            <a:pPr marL="419100" indent="-342900">
              <a:spcBef>
                <a:spcPct val="0"/>
              </a:spcBef>
              <a:buClr>
                <a:srgbClr val="000000"/>
              </a:buClr>
              <a:buFont typeface="Arial"/>
              <a:buChar char="•"/>
            </a:pPr>
            <a:endParaRPr lang="en-US" sz="2200" b="1" dirty="0">
              <a:solidFill>
                <a:srgbClr val="0A2F49"/>
              </a:solidFill>
              <a:latin typeface="Century Gothic" panose="020B0502020202020204" pitchFamily="34" charset="0"/>
              <a:ea typeface="Arial" charset="0"/>
              <a:cs typeface="Arial" charset="0"/>
              <a:sym typeface="Verdana" charset="0"/>
            </a:endParaRPr>
          </a:p>
        </p:txBody>
      </p:sp>
      <p:pic>
        <p:nvPicPr>
          <p:cNvPr id="6" name="Shape 101">
            <a:extLst>
              <a:ext uri="{FF2B5EF4-FFF2-40B4-BE49-F238E27FC236}">
                <a16:creationId xmlns:a16="http://schemas.microsoft.com/office/drawing/2014/main" id="{24248D66-24B3-1A4B-AAFA-0C9F46A643A8}"/>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1811" y="1974596"/>
            <a:ext cx="1894864" cy="17577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968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6472" y="306243"/>
            <a:ext cx="8231057" cy="769532"/>
          </a:xfrm>
          <a:prstGeom prst="rect">
            <a:avLst/>
          </a:prstGeom>
          <a:solidFill>
            <a:srgbClr val="0A2F49"/>
          </a:solidFill>
        </p:spPr>
        <p:txBody>
          <a:bodyPr vert="horz" wrap="square" lIns="0" tIns="224118" rIns="0" bIns="0" rtlCol="0">
            <a:spAutoFit/>
          </a:bodyPr>
          <a:lstStyle/>
          <a:p>
            <a:pPr marL="560" algn="ctr">
              <a:spcBef>
                <a:spcPts val="1765"/>
              </a:spcBef>
            </a:pPr>
            <a:r>
              <a:rPr lang="en-US" spc="-44" dirty="0"/>
              <a:t> </a:t>
            </a:r>
            <a:endParaRPr spc="-44" dirty="0"/>
          </a:p>
        </p:txBody>
      </p:sp>
      <p:sp>
        <p:nvSpPr>
          <p:cNvPr id="12" name="TextBox 11">
            <a:extLst>
              <a:ext uri="{FF2B5EF4-FFF2-40B4-BE49-F238E27FC236}">
                <a16:creationId xmlns:a16="http://schemas.microsoft.com/office/drawing/2014/main" id="{07F8488F-287D-4156-8E9E-B3B5B81794AB}"/>
              </a:ext>
            </a:extLst>
          </p:cNvPr>
          <p:cNvSpPr txBox="1"/>
          <p:nvPr/>
        </p:nvSpPr>
        <p:spPr>
          <a:xfrm>
            <a:off x="456471" y="419632"/>
            <a:ext cx="8231058" cy="553998"/>
          </a:xfrm>
          <a:prstGeom prst="rect">
            <a:avLst/>
          </a:prstGeom>
          <a:noFill/>
        </p:spPr>
        <p:txBody>
          <a:bodyPr wrap="square" rtlCol="0">
            <a:spAutoFit/>
          </a:bodyPr>
          <a:lstStyle/>
          <a:p>
            <a:pPr algn="ctr"/>
            <a:r>
              <a:rPr lang="en-US" sz="3000" b="1" dirty="0">
                <a:solidFill>
                  <a:schemeClr val="bg1"/>
                </a:solidFill>
                <a:latin typeface="Arial Black" panose="020B0A04020102020204" pitchFamily="34" charset="0"/>
                <a:cs typeface="Arial" panose="020B0604020202020204" pitchFamily="34" charset="0"/>
              </a:rPr>
              <a:t>REDUCED FARE AND RIDE PERMITS</a:t>
            </a:r>
          </a:p>
        </p:txBody>
      </p:sp>
      <p:sp>
        <p:nvSpPr>
          <p:cNvPr id="15" name="TextBox 14">
            <a:extLst>
              <a:ext uri="{FF2B5EF4-FFF2-40B4-BE49-F238E27FC236}">
                <a16:creationId xmlns:a16="http://schemas.microsoft.com/office/drawing/2014/main" id="{B209F331-6754-E74D-B70D-C8856E7A6A43}"/>
              </a:ext>
            </a:extLst>
          </p:cNvPr>
          <p:cNvSpPr txBox="1"/>
          <p:nvPr/>
        </p:nvSpPr>
        <p:spPr>
          <a:xfrm>
            <a:off x="353659" y="1348800"/>
            <a:ext cx="8436682" cy="5509200"/>
          </a:xfrm>
          <a:prstGeom prst="rect">
            <a:avLst/>
          </a:prstGeom>
          <a:noFill/>
        </p:spPr>
        <p:txBody>
          <a:bodyPr wrap="square" rtlCol="0">
            <a:spAutoFit/>
          </a:bodyPr>
          <a:lstStyle/>
          <a:p>
            <a:pPr marL="419100" indent="-342900">
              <a:spcBef>
                <a:spcPct val="0"/>
              </a:spcBef>
              <a:buClr>
                <a:srgbClr val="92D05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These permits are for CTA, Metra, and Pace.</a:t>
            </a:r>
          </a:p>
          <a:p>
            <a:pPr marL="419100" indent="-342900">
              <a:spcBef>
                <a:spcPct val="0"/>
              </a:spcBef>
              <a:buClr>
                <a:srgbClr val="92D05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Reduced fares are about half of the regular fare.</a:t>
            </a:r>
          </a:p>
          <a:p>
            <a:pPr marL="419100" indent="-342900">
              <a:spcBef>
                <a:spcPct val="0"/>
              </a:spcBef>
              <a:buClr>
                <a:srgbClr val="92D05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Ride Free is for people aged 65 and over and people aged 18-64 with disabilities who have </a:t>
            </a:r>
            <a:r>
              <a:rPr lang="en-US" sz="2200" b="1" dirty="0">
                <a:solidFill>
                  <a:srgbClr val="0A2F49"/>
                </a:solidFill>
                <a:latin typeface="Century Gothic" panose="020B0502020202020204" pitchFamily="34" charset="0"/>
                <a:ea typeface="Arial" charset="0"/>
                <a:cs typeface="Arial" charset="0"/>
                <a:sym typeface="Verdana" charset="0"/>
                <a:hlinkClick r:id="rId3">
                  <a:extLst>
                    <a:ext uri="{A12FA001-AC4F-418D-AE19-62706E023703}">
                      <ahyp:hlinkClr xmlns:ahyp="http://schemas.microsoft.com/office/drawing/2018/hyperlinkcolor" val="tx"/>
                    </a:ext>
                  </a:extLst>
                </a:hlinkClick>
              </a:rPr>
              <a:t>income below a certain amount</a:t>
            </a:r>
            <a:r>
              <a:rPr lang="en-US" sz="2200" b="1" dirty="0">
                <a:solidFill>
                  <a:srgbClr val="0A2F49"/>
                </a:solidFill>
                <a:latin typeface="Century Gothic" panose="020B0502020202020204" pitchFamily="34" charset="0"/>
                <a:ea typeface="Arial" charset="0"/>
                <a:cs typeface="Arial" charset="0"/>
                <a:sym typeface="Verdana" charset="0"/>
              </a:rPr>
              <a:t>. </a:t>
            </a:r>
          </a:p>
          <a:p>
            <a:pPr marL="419100" indent="-342900">
              <a:spcBef>
                <a:spcPct val="0"/>
              </a:spcBef>
              <a:buClr>
                <a:srgbClr val="92D05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People with disabilities can apply in person or by mail.</a:t>
            </a:r>
          </a:p>
          <a:p>
            <a:pPr marL="419100" indent="-342900">
              <a:spcBef>
                <a:spcPct val="0"/>
              </a:spcBef>
              <a:buClr>
                <a:srgbClr val="92D05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Required documents:</a:t>
            </a:r>
          </a:p>
          <a:p>
            <a:pPr marL="876300" lvl="1" indent="-342900">
              <a:spcBef>
                <a:spcPct val="0"/>
              </a:spcBef>
              <a:buClr>
                <a:srgbClr val="92D050"/>
              </a:buClr>
            </a:pPr>
            <a:r>
              <a:rPr lang="en-US" sz="2200" b="1" dirty="0">
                <a:solidFill>
                  <a:srgbClr val="0A2F49"/>
                </a:solidFill>
                <a:latin typeface="Century Gothic" panose="020B0502020202020204" pitchFamily="34" charset="0"/>
                <a:ea typeface="Arial" charset="0"/>
                <a:cs typeface="Arial" charset="0"/>
                <a:sym typeface="Verdana" charset="0"/>
              </a:rPr>
              <a:t>Government-issued photo identification</a:t>
            </a:r>
          </a:p>
          <a:p>
            <a:pPr marL="876300" lvl="1" indent="-342900">
              <a:spcBef>
                <a:spcPct val="0"/>
              </a:spcBef>
              <a:buClr>
                <a:srgbClr val="92D050"/>
              </a:buClr>
            </a:pPr>
            <a:r>
              <a:rPr lang="en-US" sz="2200" b="1" dirty="0">
                <a:solidFill>
                  <a:srgbClr val="0A2F49"/>
                </a:solidFill>
                <a:latin typeface="Century Gothic" panose="020B0502020202020204" pitchFamily="34" charset="0"/>
                <a:ea typeface="Arial" charset="0"/>
                <a:cs typeface="Arial" charset="0"/>
                <a:sym typeface="Verdana" charset="0"/>
              </a:rPr>
              <a:t>Wallet-sized (2” square) color photo</a:t>
            </a:r>
          </a:p>
          <a:p>
            <a:pPr marL="876300" lvl="1" indent="-342900">
              <a:spcBef>
                <a:spcPct val="0"/>
              </a:spcBef>
              <a:buClr>
                <a:srgbClr val="92D050"/>
              </a:buClr>
            </a:pPr>
            <a:r>
              <a:rPr lang="en-US" sz="2200" b="1" dirty="0">
                <a:solidFill>
                  <a:srgbClr val="0A2F49"/>
                </a:solidFill>
                <a:latin typeface="Century Gothic" panose="020B0502020202020204" pitchFamily="34" charset="0"/>
                <a:ea typeface="Arial" charset="0"/>
                <a:cs typeface="Arial" charset="0"/>
                <a:sym typeface="Verdana" charset="0"/>
              </a:rPr>
              <a:t>Proof of disability/Medicare eligibility or doctor’s verification of disability</a:t>
            </a:r>
            <a:endParaRPr lang="en-US" sz="2200" b="1" dirty="0">
              <a:solidFill>
                <a:srgbClr val="0A2F49"/>
              </a:solidFill>
              <a:latin typeface="Century Gothic" panose="020B0502020202020204" pitchFamily="34" charset="0"/>
              <a:ea typeface="Arial" charset="0"/>
              <a:cs typeface="Arial" charset="0"/>
              <a:sym typeface="Verdana" charset="0"/>
              <a:hlinkClick r:id="rId4">
                <a:extLst>
                  <a:ext uri="{A12FA001-AC4F-418D-AE19-62706E023703}">
                    <ahyp:hlinkClr xmlns:ahyp="http://schemas.microsoft.com/office/drawing/2018/hyperlinkcolor" val="tx"/>
                  </a:ext>
                </a:extLst>
              </a:hlinkClick>
            </a:endParaRPr>
          </a:p>
          <a:p>
            <a:pPr marL="419100" indent="-342900">
              <a:spcBef>
                <a:spcPct val="0"/>
              </a:spcBef>
              <a:buClr>
                <a:srgbClr val="92D05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For a Ride Free permit, applicants must first apply online for the Illinois Department of Aging’s </a:t>
            </a:r>
            <a:r>
              <a:rPr lang="en-US" sz="2200" b="1" dirty="0">
                <a:solidFill>
                  <a:srgbClr val="0A2F49"/>
                </a:solidFill>
                <a:latin typeface="Century Gothic" panose="020B0502020202020204" pitchFamily="34" charset="0"/>
                <a:ea typeface="Arial" charset="0"/>
                <a:cs typeface="Arial" charset="0"/>
                <a:sym typeface="Verdana" charset="0"/>
                <a:hlinkClick r:id="rId5">
                  <a:extLst>
                    <a:ext uri="{A12FA001-AC4F-418D-AE19-62706E023703}">
                      <ahyp:hlinkClr xmlns:ahyp="http://schemas.microsoft.com/office/drawing/2018/hyperlinkcolor" val="tx"/>
                    </a:ext>
                  </a:extLst>
                </a:hlinkClick>
              </a:rPr>
              <a:t>Benefit Access Program</a:t>
            </a:r>
            <a:r>
              <a:rPr lang="en-US" sz="2200" b="1" dirty="0">
                <a:solidFill>
                  <a:srgbClr val="0A2F49"/>
                </a:solidFill>
                <a:latin typeface="Century Gothic" panose="020B0502020202020204" pitchFamily="34" charset="0"/>
                <a:ea typeface="Arial" charset="0"/>
                <a:cs typeface="Arial" charset="0"/>
                <a:sym typeface="Verdana" charset="0"/>
              </a:rPr>
              <a:t> (requires proof of income). </a:t>
            </a:r>
            <a:endParaRPr lang="en-US" sz="2200" b="1" dirty="0">
              <a:solidFill>
                <a:srgbClr val="0A2F49"/>
              </a:solidFill>
              <a:latin typeface="Century Gothic" panose="020B0502020202020204" pitchFamily="34" charset="0"/>
              <a:ea typeface="Arial" charset="0"/>
              <a:cs typeface="Arial" charset="0"/>
              <a:sym typeface="Verdana" charset="0"/>
              <a:hlinkClick r:id="rId4">
                <a:extLst>
                  <a:ext uri="{A12FA001-AC4F-418D-AE19-62706E023703}">
                    <ahyp:hlinkClr xmlns:ahyp="http://schemas.microsoft.com/office/drawing/2018/hyperlinkcolor" val="tx"/>
                  </a:ext>
                </a:extLst>
              </a:hlinkClick>
            </a:endParaRPr>
          </a:p>
          <a:p>
            <a:pPr marL="419100" indent="-342900">
              <a:spcBef>
                <a:spcPct val="0"/>
              </a:spcBef>
              <a:buClr>
                <a:srgbClr val="92D05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hlinkClick r:id="rId4">
                  <a:extLst>
                    <a:ext uri="{A12FA001-AC4F-418D-AE19-62706E023703}">
                      <ahyp:hlinkClr xmlns:ahyp="http://schemas.microsoft.com/office/drawing/2018/hyperlinkcolor" val="tx"/>
                    </a:ext>
                  </a:extLst>
                </a:hlinkClick>
              </a:rPr>
              <a:t>Link to Reduced Fare and Ride Free permit application</a:t>
            </a:r>
            <a:endParaRPr lang="en-US" sz="2200" b="1" dirty="0">
              <a:solidFill>
                <a:srgbClr val="0A2F49"/>
              </a:solidFill>
              <a:latin typeface="Century Gothic" panose="020B0502020202020204" pitchFamily="34" charset="0"/>
              <a:ea typeface="Arial" charset="0"/>
              <a:cs typeface="Arial" charset="0"/>
              <a:sym typeface="Verdana" charset="0"/>
            </a:endParaRPr>
          </a:p>
          <a:p>
            <a:pPr marL="419100" indent="-342900">
              <a:spcBef>
                <a:spcPct val="0"/>
              </a:spcBef>
              <a:buClr>
                <a:srgbClr val="92D050"/>
              </a:buClr>
              <a:buFont typeface="Arial"/>
              <a:buChar char="•"/>
            </a:pPr>
            <a:endParaRPr lang="en-US" sz="2200" b="1" dirty="0">
              <a:solidFill>
                <a:srgbClr val="0A2F49"/>
              </a:solidFill>
              <a:latin typeface="Century Gothic" panose="020B0502020202020204" pitchFamily="34" charset="0"/>
              <a:ea typeface="Arial" charset="0"/>
              <a:cs typeface="Arial" charset="0"/>
              <a:sym typeface="Verdana" charset="0"/>
            </a:endParaRPr>
          </a:p>
        </p:txBody>
      </p:sp>
    </p:spTree>
    <p:extLst>
      <p:ext uri="{BB962C8B-B14F-4D97-AF65-F5344CB8AC3E}">
        <p14:creationId xmlns:p14="http://schemas.microsoft.com/office/powerpoint/2010/main" val="3560041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D57BCC-8E72-4600-BA09-C6143A13BBDB}"/>
              </a:ext>
            </a:extLst>
          </p:cNvPr>
          <p:cNvSpPr/>
          <p:nvPr/>
        </p:nvSpPr>
        <p:spPr>
          <a:xfrm>
            <a:off x="666750" y="615462"/>
            <a:ext cx="7810500" cy="585809"/>
          </a:xfrm>
          <a:prstGeom prst="rect">
            <a:avLst/>
          </a:prstGeom>
          <a:solidFill>
            <a:srgbClr val="77B831"/>
          </a:solidFill>
          <a:ln>
            <a:solidFill>
              <a:srgbClr val="77B8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66750" y="681513"/>
            <a:ext cx="7810500" cy="743733"/>
          </a:xfrm>
        </p:spPr>
        <p:txBody>
          <a:bodyPr>
            <a:normAutofit/>
          </a:bodyPr>
          <a:lstStyle/>
          <a:p>
            <a:pPr algn="ctr"/>
            <a:r>
              <a:rPr lang="en-US" dirty="0">
                <a:solidFill>
                  <a:schemeClr val="bg1"/>
                </a:solidFill>
                <a:effectLst>
                  <a:outerShdw blurRad="50800" dist="38100" dir="2700000" algn="tl" rotWithShape="0">
                    <a:prstClr val="black">
                      <a:alpha val="40000"/>
                    </a:prstClr>
                  </a:outerShdw>
                </a:effectLst>
              </a:rPr>
              <a:t>PACE PARATRANSIT</a:t>
            </a:r>
          </a:p>
        </p:txBody>
      </p:sp>
      <p:sp>
        <p:nvSpPr>
          <p:cNvPr id="3" name="Content Placeholder 2"/>
          <p:cNvSpPr>
            <a:spLocks noGrp="1"/>
          </p:cNvSpPr>
          <p:nvPr>
            <p:ph idx="1"/>
          </p:nvPr>
        </p:nvSpPr>
        <p:spPr>
          <a:xfrm>
            <a:off x="422031" y="1649222"/>
            <a:ext cx="8203223" cy="4593316"/>
          </a:xfrm>
        </p:spPr>
        <p:txBody>
          <a:bodyPr>
            <a:noAutofit/>
          </a:bodyPr>
          <a:lstStyle/>
          <a:p>
            <a:pPr marL="419100" indent="-342900" eaLnBrk="1" hangingPunct="1">
              <a:spcBef>
                <a:spcPct val="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Provides accessible origin-to-destination rides for customers who are not able to use fixed bus routes or train services</a:t>
            </a:r>
          </a:p>
          <a:p>
            <a:pPr marL="419100" indent="-342900" eaLnBrk="1" hangingPunct="1">
              <a:lnSpc>
                <a:spcPct val="84000"/>
              </a:lnSpc>
              <a:spcBef>
                <a:spcPct val="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Only operates in areas where bus and CTA train service is available</a:t>
            </a:r>
          </a:p>
          <a:p>
            <a:pPr marL="419100" indent="-342900" eaLnBrk="1" hangingPunct="1">
              <a:lnSpc>
                <a:spcPct val="84000"/>
              </a:lnSpc>
              <a:spcBef>
                <a:spcPct val="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Pick-up and drop-off points must be within 0.75 miles of a bus or CTA train route</a:t>
            </a:r>
          </a:p>
          <a:p>
            <a:pPr marL="419100" indent="-342900" eaLnBrk="1" hangingPunct="1">
              <a:lnSpc>
                <a:spcPct val="84000"/>
              </a:lnSpc>
              <a:spcBef>
                <a:spcPct val="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Must reserve a ride at least 1 day in advance </a:t>
            </a:r>
          </a:p>
          <a:p>
            <a:pPr marL="419100" indent="-342900" eaLnBrk="1" hangingPunct="1">
              <a:lnSpc>
                <a:spcPct val="84000"/>
              </a:lnSpc>
              <a:spcBef>
                <a:spcPct val="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$3.00 per trip</a:t>
            </a:r>
          </a:p>
          <a:p>
            <a:pPr marL="274320" lvl="1" indent="0">
              <a:buClr>
                <a:srgbClr val="77B831"/>
              </a:buClr>
              <a:buNone/>
            </a:pPr>
            <a:endParaRPr lang="en-US" altLang="en-US" sz="2200" b="1" dirty="0">
              <a:solidFill>
                <a:srgbClr val="0A2F49"/>
              </a:solidFill>
              <a:latin typeface="Century Gothic" panose="020B0502020202020204" pitchFamily="34" charset="0"/>
              <a:ea typeface="Arial" charset="0"/>
              <a:cs typeface="Arial" charset="0"/>
            </a:endParaRPr>
          </a:p>
        </p:txBody>
      </p:sp>
      <p:pic>
        <p:nvPicPr>
          <p:cNvPr id="6" name="Shape 148">
            <a:extLst>
              <a:ext uri="{FF2B5EF4-FFF2-40B4-BE49-F238E27FC236}">
                <a16:creationId xmlns:a16="http://schemas.microsoft.com/office/drawing/2014/main" id="{936DD421-E1EE-A145-AEB5-16537F1C801C}"/>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0125" y="4670831"/>
            <a:ext cx="3127125" cy="17956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Shape 101">
            <a:extLst>
              <a:ext uri="{FF2B5EF4-FFF2-40B4-BE49-F238E27FC236}">
                <a16:creationId xmlns:a16="http://schemas.microsoft.com/office/drawing/2014/main" id="{1D91497D-CF05-A94B-8F2C-FEC2C6647F38}"/>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0081" y="4960858"/>
            <a:ext cx="1623092" cy="15056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5482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D57BCC-8E72-4600-BA09-C6143A13BBDB}"/>
              </a:ext>
            </a:extLst>
          </p:cNvPr>
          <p:cNvSpPr/>
          <p:nvPr/>
        </p:nvSpPr>
        <p:spPr>
          <a:xfrm>
            <a:off x="666750" y="615462"/>
            <a:ext cx="7810500" cy="585809"/>
          </a:xfrm>
          <a:prstGeom prst="rect">
            <a:avLst/>
          </a:prstGeom>
          <a:solidFill>
            <a:srgbClr val="77B831"/>
          </a:solidFill>
          <a:ln>
            <a:solidFill>
              <a:srgbClr val="77B8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66750" y="681513"/>
            <a:ext cx="7810500" cy="743733"/>
          </a:xfrm>
        </p:spPr>
        <p:txBody>
          <a:bodyPr>
            <a:normAutofit/>
          </a:bodyPr>
          <a:lstStyle/>
          <a:p>
            <a:pPr algn="ctr"/>
            <a:r>
              <a:rPr lang="en-US" dirty="0">
                <a:solidFill>
                  <a:schemeClr val="bg1"/>
                </a:solidFill>
                <a:effectLst>
                  <a:outerShdw blurRad="50800" dist="38100" dir="2700000" algn="tl" rotWithShape="0">
                    <a:prstClr val="black">
                      <a:alpha val="40000"/>
                    </a:prstClr>
                  </a:outerShdw>
                </a:effectLst>
              </a:rPr>
              <a:t>PACE PARATRANSIT (CONT’D)</a:t>
            </a:r>
          </a:p>
        </p:txBody>
      </p:sp>
      <p:sp>
        <p:nvSpPr>
          <p:cNvPr id="3" name="Content Placeholder 2"/>
          <p:cNvSpPr>
            <a:spLocks noGrp="1"/>
          </p:cNvSpPr>
          <p:nvPr>
            <p:ph idx="1"/>
          </p:nvPr>
        </p:nvSpPr>
        <p:spPr>
          <a:xfrm>
            <a:off x="422031" y="1649222"/>
            <a:ext cx="8203223" cy="4593316"/>
          </a:xfrm>
        </p:spPr>
        <p:txBody>
          <a:bodyPr>
            <a:noAutofit/>
          </a:bodyPr>
          <a:lstStyle/>
          <a:p>
            <a:pPr marL="419100" indent="-342900">
              <a:spcBef>
                <a:spcPct val="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Steps to apply for </a:t>
            </a:r>
            <a:r>
              <a:rPr lang="en-US" sz="2200" b="1" dirty="0">
                <a:solidFill>
                  <a:srgbClr val="0A2F49"/>
                </a:solidFill>
                <a:latin typeface="Century Gothic" panose="020B0502020202020204" pitchFamily="34" charset="0"/>
                <a:ea typeface="Arial" charset="0"/>
                <a:cs typeface="Arial" charset="0"/>
                <a:sym typeface="Verdana" charset="0"/>
                <a:hlinkClick r:id="rId3">
                  <a:extLst>
                    <a:ext uri="{A12FA001-AC4F-418D-AE19-62706E023703}">
                      <ahyp:hlinkClr xmlns:ahyp="http://schemas.microsoft.com/office/drawing/2018/hyperlinkcolor" val="tx"/>
                    </a:ext>
                  </a:extLst>
                </a:hlinkClick>
              </a:rPr>
              <a:t>ADA Paratransit certification</a:t>
            </a:r>
            <a:r>
              <a:rPr lang="en-US" sz="2200" b="1" dirty="0">
                <a:solidFill>
                  <a:srgbClr val="0A2F49"/>
                </a:solidFill>
                <a:latin typeface="Century Gothic" panose="020B0502020202020204" pitchFamily="34" charset="0"/>
                <a:ea typeface="Arial" charset="0"/>
                <a:cs typeface="Arial" charset="0"/>
                <a:sym typeface="Verdana" charset="0"/>
              </a:rPr>
              <a:t> with the Regional Transportation Authority (RTA):</a:t>
            </a:r>
          </a:p>
          <a:p>
            <a:pPr marL="533400" lvl="1" indent="0">
              <a:spcBef>
                <a:spcPct val="0"/>
              </a:spcBef>
              <a:spcAft>
                <a:spcPts val="1200"/>
              </a:spcAft>
              <a:buClr>
                <a:srgbClr val="77B831"/>
              </a:buClr>
              <a:buNone/>
            </a:pPr>
            <a:r>
              <a:rPr lang="en-US" sz="2200" b="1" dirty="0">
                <a:solidFill>
                  <a:srgbClr val="0A2F49"/>
                </a:solidFill>
                <a:latin typeface="Century Gothic" panose="020B0502020202020204" pitchFamily="34" charset="0"/>
                <a:ea typeface="Arial" charset="0"/>
                <a:cs typeface="Arial" charset="0"/>
                <a:sym typeface="Verdana" charset="0"/>
              </a:rPr>
              <a:t>1. Call 312-663-HELP(4357) to request an application.</a:t>
            </a:r>
          </a:p>
          <a:p>
            <a:pPr marL="533400" lvl="1" indent="0">
              <a:spcBef>
                <a:spcPct val="0"/>
              </a:spcBef>
              <a:spcAft>
                <a:spcPts val="1200"/>
              </a:spcAft>
              <a:buClr>
                <a:srgbClr val="77B831"/>
              </a:buClr>
              <a:buNone/>
            </a:pPr>
            <a:r>
              <a:rPr lang="en-US" sz="2200" b="1" dirty="0">
                <a:solidFill>
                  <a:srgbClr val="0A2F49"/>
                </a:solidFill>
                <a:latin typeface="Century Gothic" panose="020B0502020202020204" pitchFamily="34" charset="0"/>
                <a:ea typeface="Arial" charset="0"/>
                <a:cs typeface="Arial" charset="0"/>
                <a:sym typeface="Verdana" charset="0"/>
              </a:rPr>
              <a:t>2. After completing the application, call again to schedule an in-person interview. </a:t>
            </a:r>
          </a:p>
          <a:p>
            <a:pPr marL="533400" lvl="1" indent="0">
              <a:spcBef>
                <a:spcPct val="0"/>
              </a:spcBef>
              <a:buClr>
                <a:srgbClr val="77B831"/>
              </a:buClr>
              <a:buNone/>
            </a:pPr>
            <a:r>
              <a:rPr lang="en-US" sz="2200" b="1" dirty="0">
                <a:solidFill>
                  <a:srgbClr val="0A2F49"/>
                </a:solidFill>
                <a:latin typeface="Century Gothic" panose="020B0502020202020204" pitchFamily="34" charset="0"/>
                <a:ea typeface="Arial" charset="0"/>
                <a:cs typeface="Arial" charset="0"/>
                <a:sym typeface="Verdana" charset="0"/>
              </a:rPr>
              <a:t>3. </a:t>
            </a:r>
            <a:r>
              <a:rPr lang="en-US" sz="2200" b="1" dirty="0">
                <a:solidFill>
                  <a:srgbClr val="0A2F49"/>
                </a:solidFill>
                <a:latin typeface="Century Gothic" panose="020B0502020202020204" pitchFamily="34" charset="0"/>
                <a:sym typeface="Verdana" charset="0"/>
              </a:rPr>
              <a:t>An eligibility decision will be made within 21 days.</a:t>
            </a:r>
          </a:p>
          <a:p>
            <a:pPr marL="76200">
              <a:spcBef>
                <a:spcPct val="0"/>
              </a:spcBef>
              <a:buClr>
                <a:srgbClr val="77B831"/>
              </a:buClr>
            </a:pPr>
            <a:endParaRPr lang="en-US" sz="2200" b="1" dirty="0">
              <a:solidFill>
                <a:srgbClr val="0A2F49"/>
              </a:solidFill>
              <a:latin typeface="Century Gothic" panose="020B0502020202020204" pitchFamily="34" charset="0"/>
              <a:ea typeface="Arial" charset="0"/>
              <a:cs typeface="Arial" charset="0"/>
              <a:sym typeface="Verdana" charset="0"/>
            </a:endParaRPr>
          </a:p>
          <a:p>
            <a:pPr marL="419100" indent="-342900">
              <a:spcBef>
                <a:spcPct val="0"/>
              </a:spcBef>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hlinkClick r:id="rId4">
                  <a:extLst>
                    <a:ext uri="{A12FA001-AC4F-418D-AE19-62706E023703}">
                      <ahyp:hlinkClr xmlns:ahyp="http://schemas.microsoft.com/office/drawing/2018/hyperlinkcolor" val="tx"/>
                    </a:ext>
                  </a:extLst>
                </a:hlinkClick>
              </a:rPr>
              <a:t>Pace Paratransit Guide</a:t>
            </a:r>
            <a:endParaRPr lang="en-US" sz="2200" b="1" dirty="0">
              <a:solidFill>
                <a:srgbClr val="0A2F49"/>
              </a:solidFill>
              <a:latin typeface="Century Gothic" panose="020B0502020202020204" pitchFamily="34" charset="0"/>
              <a:ea typeface="Arial" charset="0"/>
              <a:cs typeface="Arial" charset="0"/>
              <a:sym typeface="Verdana" charset="0"/>
            </a:endParaRPr>
          </a:p>
          <a:p>
            <a:pPr marL="914400" lvl="1" indent="-381000">
              <a:spcBef>
                <a:spcPct val="0"/>
              </a:spcBef>
              <a:buClr>
                <a:srgbClr val="77B831"/>
              </a:buClr>
              <a:buNone/>
            </a:pPr>
            <a:endParaRPr lang="en-US" sz="2200" b="1" u="sng" dirty="0">
              <a:solidFill>
                <a:srgbClr val="0A2F49"/>
              </a:solidFill>
              <a:latin typeface="Century Gothic" panose="020B0502020202020204" pitchFamily="34" charset="0"/>
              <a:ea typeface="Arial" charset="0"/>
              <a:cs typeface="Arial" charset="0"/>
              <a:sym typeface="Verdana" charset="0"/>
              <a:hlinkClick r:id="rId4">
                <a:extLst>
                  <a:ext uri="{A12FA001-AC4F-418D-AE19-62706E023703}">
                    <ahyp:hlinkClr xmlns:ahyp="http://schemas.microsoft.com/office/drawing/2018/hyperlinkcolor" val="tx"/>
                  </a:ext>
                </a:extLst>
              </a:hlinkClick>
            </a:endParaRPr>
          </a:p>
          <a:p>
            <a:pPr marL="419100" indent="-342900">
              <a:spcBef>
                <a:spcPct val="0"/>
              </a:spcBef>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hlinkClick r:id="rId5">
                  <a:extLst>
                    <a:ext uri="{A12FA001-AC4F-418D-AE19-62706E023703}">
                      <ahyp:hlinkClr xmlns:ahyp="http://schemas.microsoft.com/office/drawing/2018/hyperlinkcolor" val="tx"/>
                    </a:ext>
                  </a:extLst>
                </a:hlinkClick>
              </a:rPr>
              <a:t>Service Guidelines</a:t>
            </a:r>
            <a:endParaRPr lang="en-US" sz="2200" b="1" dirty="0">
              <a:solidFill>
                <a:srgbClr val="0A2F49"/>
              </a:solidFill>
              <a:latin typeface="Century Gothic" panose="020B0502020202020204" pitchFamily="34" charset="0"/>
              <a:ea typeface="Arial" charset="0"/>
              <a:cs typeface="Arial" charset="0"/>
              <a:sym typeface="Verdana" charset="0"/>
            </a:endParaRPr>
          </a:p>
          <a:p>
            <a:pPr marL="274320" lvl="1" indent="0">
              <a:buClr>
                <a:srgbClr val="77B831"/>
              </a:buClr>
              <a:buNone/>
            </a:pPr>
            <a:endParaRPr lang="en-US" altLang="en-US" sz="2200" b="1" dirty="0">
              <a:solidFill>
                <a:srgbClr val="0A2F49"/>
              </a:solidFill>
              <a:latin typeface="Century Gothic" panose="020B0502020202020204" pitchFamily="34" charset="0"/>
              <a:ea typeface="Arial" charset="0"/>
              <a:cs typeface="Arial" charset="0"/>
            </a:endParaRPr>
          </a:p>
        </p:txBody>
      </p:sp>
      <p:pic>
        <p:nvPicPr>
          <p:cNvPr id="6" name="Shape 148">
            <a:extLst>
              <a:ext uri="{FF2B5EF4-FFF2-40B4-BE49-F238E27FC236}">
                <a16:creationId xmlns:a16="http://schemas.microsoft.com/office/drawing/2014/main" id="{936DD421-E1EE-A145-AEB5-16537F1C801C}"/>
              </a:ext>
            </a:extLst>
          </p:cNvPr>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50125" y="4670831"/>
            <a:ext cx="3127125" cy="17956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3343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D57BCC-8E72-4600-BA09-C6143A13BBDB}"/>
              </a:ext>
            </a:extLst>
          </p:cNvPr>
          <p:cNvSpPr/>
          <p:nvPr/>
        </p:nvSpPr>
        <p:spPr>
          <a:xfrm>
            <a:off x="666750" y="615462"/>
            <a:ext cx="7810500" cy="585809"/>
          </a:xfrm>
          <a:prstGeom prst="rect">
            <a:avLst/>
          </a:prstGeom>
          <a:solidFill>
            <a:srgbClr val="77B831"/>
          </a:solidFill>
          <a:ln>
            <a:solidFill>
              <a:srgbClr val="77B8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66750" y="681513"/>
            <a:ext cx="7810500" cy="743733"/>
          </a:xfrm>
        </p:spPr>
        <p:txBody>
          <a:bodyPr>
            <a:normAutofit/>
          </a:bodyPr>
          <a:lstStyle/>
          <a:p>
            <a:pPr algn="ctr"/>
            <a:r>
              <a:rPr lang="en-US" dirty="0">
                <a:solidFill>
                  <a:schemeClr val="bg1"/>
                </a:solidFill>
                <a:effectLst>
                  <a:outerShdw blurRad="50800" dist="38100" dir="2700000" algn="tl" rotWithShape="0">
                    <a:prstClr val="black">
                      <a:alpha val="40000"/>
                    </a:prstClr>
                  </a:outerShdw>
                </a:effectLst>
              </a:rPr>
              <a:t>PACE VANPOOL</a:t>
            </a:r>
          </a:p>
        </p:txBody>
      </p:sp>
      <p:sp>
        <p:nvSpPr>
          <p:cNvPr id="3" name="Content Placeholder 2"/>
          <p:cNvSpPr>
            <a:spLocks noGrp="1"/>
          </p:cNvSpPr>
          <p:nvPr>
            <p:ph idx="1"/>
          </p:nvPr>
        </p:nvSpPr>
        <p:spPr>
          <a:xfrm>
            <a:off x="422031" y="1649222"/>
            <a:ext cx="8203223" cy="4593316"/>
          </a:xfrm>
        </p:spPr>
        <p:txBody>
          <a:bodyPr>
            <a:noAutofit/>
          </a:bodyPr>
          <a:lstStyle/>
          <a:p>
            <a:pPr marL="533400" indent="-457200" eaLnBrk="1" hangingPunct="1">
              <a:lnSpc>
                <a:spcPct val="84000"/>
              </a:lnSpc>
              <a:spcBef>
                <a:spcPct val="0"/>
              </a:spcBef>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Workday vanpool arrangement</a:t>
            </a:r>
          </a:p>
          <a:p>
            <a:pPr marL="990600" lvl="1" indent="-457200">
              <a:lnSpc>
                <a:spcPct val="120000"/>
              </a:lnSpc>
              <a:spcBef>
                <a:spcPct val="0"/>
              </a:spcBef>
              <a:buClr>
                <a:schemeClr val="tx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Designated driver and backup driver</a:t>
            </a:r>
          </a:p>
          <a:p>
            <a:pPr marL="990600" lvl="1" indent="-457200">
              <a:lnSpc>
                <a:spcPct val="120000"/>
              </a:lnSpc>
              <a:spcBef>
                <a:spcPct val="0"/>
              </a:spcBef>
              <a:spcAft>
                <a:spcPts val="1200"/>
              </a:spcAft>
              <a:buClr>
                <a:schemeClr val="tx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Can join existing or start a new vanpool</a:t>
            </a:r>
          </a:p>
          <a:p>
            <a:pPr marL="533400" indent="-457200" eaLnBrk="1" hangingPunct="1">
              <a:lnSpc>
                <a:spcPct val="84000"/>
              </a:lnSpc>
              <a:spcBef>
                <a:spcPct val="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Pace supplies van, fuel, insurance, tolls, and maintenance</a:t>
            </a:r>
          </a:p>
          <a:p>
            <a:pPr marL="533400" indent="-457200" eaLnBrk="1" hangingPunct="1">
              <a:lnSpc>
                <a:spcPct val="84000"/>
              </a:lnSpc>
              <a:spcBef>
                <a:spcPct val="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Monthly cost depends on number in vanpool and distance driven</a:t>
            </a:r>
          </a:p>
          <a:p>
            <a:pPr marL="533400" indent="-457200" eaLnBrk="1" hangingPunct="1">
              <a:lnSpc>
                <a:spcPct val="110000"/>
              </a:lnSpc>
              <a:spcBef>
                <a:spcPct val="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Available for residents of Cook, DuPage, Kane, Lake, McHenry, and Will counties</a:t>
            </a:r>
          </a:p>
          <a:p>
            <a:pPr marL="533400" indent="-457200" eaLnBrk="1" hangingPunct="1">
              <a:lnSpc>
                <a:spcPct val="84000"/>
              </a:lnSpc>
              <a:spcBef>
                <a:spcPct val="0"/>
              </a:spcBef>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hlinkClick r:id="rId3">
                  <a:extLst>
                    <a:ext uri="{A12FA001-AC4F-418D-AE19-62706E023703}">
                      <ahyp:hlinkClr xmlns:ahyp="http://schemas.microsoft.com/office/drawing/2018/hyperlinkcolor" val="tx"/>
                    </a:ext>
                  </a:extLst>
                </a:hlinkClick>
              </a:rPr>
              <a:t>Link for Pace Vanpool</a:t>
            </a:r>
            <a:endParaRPr lang="en-US" sz="2200" b="1" dirty="0">
              <a:solidFill>
                <a:srgbClr val="0A2F49"/>
              </a:solidFill>
              <a:latin typeface="Century Gothic" panose="020B0502020202020204" pitchFamily="34" charset="0"/>
              <a:ea typeface="Arial" charset="0"/>
              <a:cs typeface="Arial" charset="0"/>
              <a:sym typeface="Verdana" charset="0"/>
            </a:endParaRPr>
          </a:p>
          <a:p>
            <a:pPr marL="274320" lvl="1" indent="0">
              <a:buClr>
                <a:srgbClr val="77B831"/>
              </a:buClr>
              <a:buNone/>
            </a:pPr>
            <a:endParaRPr lang="en-US" altLang="en-US" sz="2200" b="1" dirty="0">
              <a:solidFill>
                <a:srgbClr val="0A2F49"/>
              </a:solidFill>
              <a:latin typeface="Century Gothic" panose="020B0502020202020204" pitchFamily="34" charset="0"/>
              <a:ea typeface="Arial" charset="0"/>
              <a:cs typeface="Arial" charset="0"/>
            </a:endParaRPr>
          </a:p>
        </p:txBody>
      </p:sp>
      <p:pic>
        <p:nvPicPr>
          <p:cNvPr id="7" name="Shape 101">
            <a:extLst>
              <a:ext uri="{FF2B5EF4-FFF2-40B4-BE49-F238E27FC236}">
                <a16:creationId xmlns:a16="http://schemas.microsoft.com/office/drawing/2014/main" id="{71450BF1-55F1-C649-9D26-641AF09A5E2C}"/>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0352" y="4994498"/>
            <a:ext cx="1876898" cy="17410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9125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D57BCC-8E72-4600-BA09-C6143A13BBDB}"/>
              </a:ext>
            </a:extLst>
          </p:cNvPr>
          <p:cNvSpPr/>
          <p:nvPr/>
        </p:nvSpPr>
        <p:spPr>
          <a:xfrm>
            <a:off x="471238" y="620893"/>
            <a:ext cx="8001762" cy="1263363"/>
          </a:xfrm>
          <a:prstGeom prst="rect">
            <a:avLst/>
          </a:prstGeom>
          <a:solidFill>
            <a:srgbClr val="77B831"/>
          </a:solidFill>
          <a:ln>
            <a:solidFill>
              <a:srgbClr val="77B8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4710" y="748909"/>
            <a:ext cx="7674817" cy="670779"/>
          </a:xfrm>
        </p:spPr>
        <p:txBody>
          <a:bodyPr>
            <a:normAutofit fontScale="90000"/>
          </a:bodyPr>
          <a:lstStyle/>
          <a:p>
            <a:pPr algn="ctr"/>
            <a:r>
              <a:rPr lang="en-US" dirty="0">
                <a:effectLst>
                  <a:outerShdw blurRad="50800" dist="38100" dir="2700000" algn="tl" rotWithShape="0">
                    <a:prstClr val="black">
                      <a:alpha val="40000"/>
                    </a:prstClr>
                  </a:outerShdw>
                </a:effectLst>
              </a:rPr>
              <a:t>TRANSPORTATION CASE EXAMPLE: PART 1</a:t>
            </a:r>
            <a:endParaRPr lang="en-US" dirty="0">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471238" y="2553331"/>
            <a:ext cx="8201523" cy="2710046"/>
          </a:xfrm>
        </p:spPr>
        <p:txBody>
          <a:bodyPr>
            <a:noAutofit/>
          </a:bodyPr>
          <a:lstStyle/>
          <a:p>
            <a:pPr>
              <a:lnSpc>
                <a:spcPct val="100000"/>
              </a:lnSpc>
            </a:pPr>
            <a:r>
              <a:rPr lang="en-US" sz="2200" b="1" dirty="0">
                <a:solidFill>
                  <a:srgbClr val="0A2F49"/>
                </a:solidFill>
                <a:latin typeface="Century Gothic" panose="020B0502020202020204" pitchFamily="34" charset="0"/>
                <a:ea typeface="Arial" charset="0"/>
                <a:cs typeface="Arial" charset="0"/>
              </a:rPr>
              <a:t>Abdi is a 55-year-old refugee from Somalia who uses a wheelchair as a result of a serious car accident in Chicago. He has experienced barriers to accessing transportation to get to work and to participate in community activities. He would like to explore transportation resources and services available to support people with disabilities in Chicago.</a:t>
            </a:r>
            <a:endParaRPr lang="en-US" sz="2200" b="1" dirty="0">
              <a:solidFill>
                <a:srgbClr val="0A2F49"/>
              </a:solidFill>
              <a:latin typeface="Century Gothic" panose="020B0502020202020204" pitchFamily="34" charset="0"/>
            </a:endParaRPr>
          </a:p>
          <a:p>
            <a:endParaRPr lang="en-US" sz="2200" b="1" dirty="0">
              <a:solidFill>
                <a:srgbClr val="0A2F49"/>
              </a:solidFill>
              <a:latin typeface="Century Gothic" panose="020B0502020202020204" pitchFamily="34" charset="0"/>
            </a:endParaRPr>
          </a:p>
        </p:txBody>
      </p:sp>
    </p:spTree>
    <p:extLst>
      <p:ext uri="{BB962C8B-B14F-4D97-AF65-F5344CB8AC3E}">
        <p14:creationId xmlns:p14="http://schemas.microsoft.com/office/powerpoint/2010/main" val="428864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D57BCC-8E72-4600-BA09-C6143A13BBDB}"/>
              </a:ext>
            </a:extLst>
          </p:cNvPr>
          <p:cNvSpPr/>
          <p:nvPr/>
        </p:nvSpPr>
        <p:spPr>
          <a:xfrm>
            <a:off x="422031" y="615462"/>
            <a:ext cx="8203223" cy="585809"/>
          </a:xfrm>
          <a:prstGeom prst="rect">
            <a:avLst/>
          </a:prstGeom>
          <a:solidFill>
            <a:srgbClr val="77B831"/>
          </a:solidFill>
          <a:ln>
            <a:solidFill>
              <a:srgbClr val="77B8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22031" y="681513"/>
            <a:ext cx="8203223" cy="743733"/>
          </a:xfrm>
        </p:spPr>
        <p:txBody>
          <a:bodyPr>
            <a:normAutofit fontScale="90000"/>
          </a:bodyPr>
          <a:lstStyle/>
          <a:p>
            <a:pPr algn="ctr"/>
            <a:r>
              <a:rPr lang="en-US" dirty="0">
                <a:solidFill>
                  <a:schemeClr val="bg1"/>
                </a:solidFill>
                <a:effectLst>
                  <a:outerShdw blurRad="50800" dist="38100" dir="2700000" algn="tl" rotWithShape="0">
                    <a:prstClr val="black">
                      <a:alpha val="40000"/>
                    </a:prstClr>
                  </a:outerShdw>
                </a:effectLst>
              </a:rPr>
              <a:t>PACE TAXI ACCESS PROGRAM (TAP)</a:t>
            </a:r>
          </a:p>
        </p:txBody>
      </p:sp>
      <p:sp>
        <p:nvSpPr>
          <p:cNvPr id="3" name="Content Placeholder 2"/>
          <p:cNvSpPr>
            <a:spLocks noGrp="1"/>
          </p:cNvSpPr>
          <p:nvPr>
            <p:ph idx="1"/>
          </p:nvPr>
        </p:nvSpPr>
        <p:spPr>
          <a:xfrm>
            <a:off x="422031" y="1649222"/>
            <a:ext cx="8203223" cy="4593316"/>
          </a:xfrm>
        </p:spPr>
        <p:txBody>
          <a:bodyPr>
            <a:noAutofit/>
          </a:bodyPr>
          <a:lstStyle/>
          <a:p>
            <a:pPr marL="457200" indent="-381000" eaLnBrk="1" hangingPunct="1">
              <a:lnSpc>
                <a:spcPct val="84000"/>
              </a:lnSpc>
              <a:spcBef>
                <a:spcPct val="0"/>
              </a:spcBef>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Reduced rate, accessible taxis for ADA-Paratransit certified passengers</a:t>
            </a:r>
          </a:p>
          <a:p>
            <a:pPr marL="419100" indent="-342900" eaLnBrk="1" hangingPunct="1">
              <a:lnSpc>
                <a:spcPct val="84000"/>
              </a:lnSpc>
              <a:spcBef>
                <a:spcPts val="120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For same-day trips that start within Chicago</a:t>
            </a:r>
          </a:p>
          <a:p>
            <a:pPr marL="419100" indent="-342900" eaLnBrk="1" hangingPunct="1">
              <a:lnSpc>
                <a:spcPct val="84000"/>
              </a:lnSpc>
              <a:spcBef>
                <a:spcPct val="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$3.00 per ride (worth up to $20.00)</a:t>
            </a:r>
          </a:p>
          <a:p>
            <a:pPr marL="419100" indent="-342900" eaLnBrk="1" hangingPunct="1">
              <a:lnSpc>
                <a:spcPct val="84000"/>
              </a:lnSpc>
              <a:spcBef>
                <a:spcPct val="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Rides can be purchased </a:t>
            </a:r>
            <a:r>
              <a:rPr lang="en-US" sz="2200" b="1" dirty="0">
                <a:solidFill>
                  <a:srgbClr val="0A2F49"/>
                </a:solidFill>
                <a:latin typeface="Century Gothic" panose="020B0502020202020204" pitchFamily="34" charset="0"/>
                <a:ea typeface="Arial" charset="0"/>
                <a:cs typeface="Arial" charset="0"/>
                <a:sym typeface="Verdana" charset="0"/>
                <a:hlinkClick r:id="rId3">
                  <a:extLst>
                    <a:ext uri="{A12FA001-AC4F-418D-AE19-62706E023703}">
                      <ahyp:hlinkClr xmlns:ahyp="http://schemas.microsoft.com/office/drawing/2018/hyperlinkcolor" val="tx"/>
                    </a:ext>
                  </a:extLst>
                </a:hlinkClick>
              </a:rPr>
              <a:t>online</a:t>
            </a:r>
            <a:r>
              <a:rPr lang="en-US" sz="2200" b="1" dirty="0">
                <a:solidFill>
                  <a:srgbClr val="0A2F49"/>
                </a:solidFill>
                <a:latin typeface="Century Gothic" panose="020B0502020202020204" pitchFamily="34" charset="0"/>
                <a:ea typeface="Arial" charset="0"/>
                <a:cs typeface="Arial" charset="0"/>
                <a:sym typeface="Verdana" charset="0"/>
              </a:rPr>
              <a:t>, by mail, or in person</a:t>
            </a:r>
          </a:p>
          <a:p>
            <a:pPr marL="419100" indent="-342900" eaLnBrk="1" hangingPunct="1">
              <a:lnSpc>
                <a:spcPct val="84000"/>
              </a:lnSpc>
              <a:spcBef>
                <a:spcPct val="0"/>
              </a:spcBef>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Must have a TAP card</a:t>
            </a:r>
          </a:p>
          <a:p>
            <a:pPr marL="876300" lvl="1" indent="-342900">
              <a:lnSpc>
                <a:spcPct val="84000"/>
              </a:lnSpc>
              <a:spcBef>
                <a:spcPct val="0"/>
              </a:spcBef>
              <a:buClr>
                <a:srgbClr val="77B831"/>
              </a:buClr>
            </a:pPr>
            <a:r>
              <a:rPr lang="en-US" sz="2200" b="1" dirty="0">
                <a:solidFill>
                  <a:srgbClr val="0A2F49"/>
                </a:solidFill>
                <a:latin typeface="Century Gothic" panose="020B0502020202020204" pitchFamily="34" charset="0"/>
                <a:ea typeface="Arial" charset="0"/>
                <a:cs typeface="Arial" charset="0"/>
                <a:sym typeface="Verdana" charset="0"/>
              </a:rPr>
              <a:t>Request by mail or by phone (800)606-1282 (option 4)</a:t>
            </a:r>
          </a:p>
          <a:p>
            <a:pPr marL="419100" indent="-342900" eaLnBrk="1" hangingPunct="1">
              <a:lnSpc>
                <a:spcPct val="84000"/>
              </a:lnSpc>
              <a:spcBef>
                <a:spcPts val="1200"/>
              </a:spcBef>
              <a:buClr>
                <a:srgbClr val="77B831"/>
              </a:buClr>
              <a:buFont typeface="Arial"/>
              <a:buChar char="•"/>
            </a:pPr>
            <a:r>
              <a:rPr lang="en-US" sz="2200" b="1" dirty="0">
                <a:solidFill>
                  <a:srgbClr val="0A2F49"/>
                </a:solidFill>
                <a:latin typeface="Century Gothic" panose="020B0502020202020204" pitchFamily="34" charset="0"/>
                <a:hlinkClick r:id="rId4">
                  <a:extLst>
                    <a:ext uri="{A12FA001-AC4F-418D-AE19-62706E023703}">
                      <ahyp:hlinkClr xmlns:ahyp="http://schemas.microsoft.com/office/drawing/2018/hyperlinkcolor" val="tx"/>
                    </a:ext>
                  </a:extLst>
                </a:hlinkClick>
              </a:rPr>
              <a:t>TAP User Guide</a:t>
            </a:r>
            <a:endParaRPr lang="en-US" sz="2200" b="1" dirty="0">
              <a:solidFill>
                <a:srgbClr val="0A2F49"/>
              </a:solidFill>
              <a:latin typeface="Century Gothic" panose="020B0502020202020204" pitchFamily="34" charset="0"/>
            </a:endParaRPr>
          </a:p>
          <a:p>
            <a:pPr marL="274320" lvl="1" indent="0">
              <a:buClr>
                <a:srgbClr val="77B831"/>
              </a:buClr>
              <a:buNone/>
            </a:pPr>
            <a:endParaRPr lang="en-US" altLang="en-US" sz="2200" b="1" dirty="0">
              <a:solidFill>
                <a:srgbClr val="0A2F49"/>
              </a:solidFill>
              <a:latin typeface="Century Gothic" panose="020B0502020202020204" pitchFamily="34" charset="0"/>
              <a:ea typeface="Arial" charset="0"/>
              <a:cs typeface="Arial" charset="0"/>
            </a:endParaRPr>
          </a:p>
        </p:txBody>
      </p:sp>
      <p:pic>
        <p:nvPicPr>
          <p:cNvPr id="6" name="Shape 172">
            <a:extLst>
              <a:ext uri="{FF2B5EF4-FFF2-40B4-BE49-F238E27FC236}">
                <a16:creationId xmlns:a16="http://schemas.microsoft.com/office/drawing/2014/main" id="{3D4160DC-71C1-A648-BB65-8508E8AE34E8}"/>
              </a:ext>
            </a:extLst>
          </p:cNvPr>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45604" y="4718538"/>
            <a:ext cx="2279650" cy="152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482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8660" y="586292"/>
            <a:ext cx="7728137" cy="769532"/>
          </a:xfrm>
          <a:prstGeom prst="rect">
            <a:avLst/>
          </a:prstGeom>
          <a:solidFill>
            <a:srgbClr val="0A2F49"/>
          </a:solidFill>
        </p:spPr>
        <p:txBody>
          <a:bodyPr vert="horz" wrap="square" lIns="0" tIns="224118" rIns="0" bIns="0" rtlCol="0">
            <a:spAutoFit/>
          </a:bodyPr>
          <a:lstStyle/>
          <a:p>
            <a:pPr marL="560" algn="ctr">
              <a:spcBef>
                <a:spcPts val="1765"/>
              </a:spcBef>
            </a:pPr>
            <a:r>
              <a:rPr lang="en-US" spc="-44" dirty="0"/>
              <a:t> </a:t>
            </a:r>
            <a:endParaRPr spc="-44" dirty="0"/>
          </a:p>
        </p:txBody>
      </p:sp>
      <p:sp>
        <p:nvSpPr>
          <p:cNvPr id="12" name="TextBox 11">
            <a:extLst>
              <a:ext uri="{FF2B5EF4-FFF2-40B4-BE49-F238E27FC236}">
                <a16:creationId xmlns:a16="http://schemas.microsoft.com/office/drawing/2014/main" id="{07F8488F-287D-4156-8E9E-B3B5B81794AB}"/>
              </a:ext>
            </a:extLst>
          </p:cNvPr>
          <p:cNvSpPr txBox="1"/>
          <p:nvPr/>
        </p:nvSpPr>
        <p:spPr>
          <a:xfrm>
            <a:off x="707203" y="674582"/>
            <a:ext cx="7728137" cy="646331"/>
          </a:xfrm>
          <a:prstGeom prst="rect">
            <a:avLst/>
          </a:prstGeom>
          <a:noFill/>
        </p:spPr>
        <p:txBody>
          <a:bodyPr wrap="square" rtlCol="0">
            <a:spAutoFit/>
          </a:bodyPr>
          <a:lstStyle/>
          <a:p>
            <a:pPr algn="ctr"/>
            <a:r>
              <a:rPr lang="en-US" sz="3600" b="1" dirty="0">
                <a:solidFill>
                  <a:schemeClr val="bg1"/>
                </a:solidFill>
                <a:latin typeface="Arial Black" panose="020B0A04020102020204" pitchFamily="34" charset="0"/>
                <a:cs typeface="Arial" panose="020B0604020202020204" pitchFamily="34" charset="0"/>
              </a:rPr>
              <a:t>PACE MOBILITY DIRECT</a:t>
            </a:r>
          </a:p>
        </p:txBody>
      </p:sp>
      <p:sp>
        <p:nvSpPr>
          <p:cNvPr id="3" name="Rectangle 2">
            <a:extLst>
              <a:ext uri="{FF2B5EF4-FFF2-40B4-BE49-F238E27FC236}">
                <a16:creationId xmlns:a16="http://schemas.microsoft.com/office/drawing/2014/main" id="{CE129744-DED5-194B-9BF6-23C0FF1C91AE}"/>
              </a:ext>
            </a:extLst>
          </p:cNvPr>
          <p:cNvSpPr/>
          <p:nvPr/>
        </p:nvSpPr>
        <p:spPr>
          <a:xfrm>
            <a:off x="517039" y="1778170"/>
            <a:ext cx="8160796" cy="4493538"/>
          </a:xfrm>
          <a:prstGeom prst="rect">
            <a:avLst/>
          </a:prstGeom>
        </p:spPr>
        <p:txBody>
          <a:bodyPr wrap="square">
            <a:spAutoFit/>
          </a:bodyPr>
          <a:lstStyle/>
          <a:p>
            <a:pPr marL="419100" indent="-342900">
              <a:lnSpc>
                <a:spcPct val="120000"/>
              </a:lnSpc>
              <a:spcBef>
                <a:spcPct val="0"/>
              </a:spcBef>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Subscription taxi service for Pace ADA Paratransit-eligible riders </a:t>
            </a:r>
          </a:p>
          <a:p>
            <a:pPr marL="876300" lvl="1" indent="-342900">
              <a:lnSpc>
                <a:spcPct val="120000"/>
              </a:lnSpc>
              <a:spcBef>
                <a:spcPct val="0"/>
              </a:spcBef>
              <a:buClr>
                <a:srgbClr val="77B83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Limited to trips up to 10 miles</a:t>
            </a:r>
          </a:p>
          <a:p>
            <a:pPr marL="876300" lvl="1" indent="-342900">
              <a:lnSpc>
                <a:spcPct val="120000"/>
              </a:lnSpc>
              <a:spcBef>
                <a:spcPct val="0"/>
              </a:spcBef>
              <a:buClr>
                <a:srgbClr val="77B83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Limited to routine origin-to-destination trips, such as home to work and/or work to home</a:t>
            </a:r>
          </a:p>
          <a:p>
            <a:pPr marL="876300" lvl="1" indent="-342900">
              <a:lnSpc>
                <a:spcPct val="120000"/>
              </a:lnSpc>
              <a:spcBef>
                <a:spcPct val="0"/>
              </a:spcBef>
              <a:buClr>
                <a:srgbClr val="77B83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Limited to locations within the city of Chicago </a:t>
            </a:r>
          </a:p>
          <a:p>
            <a:pPr marL="876300" lvl="1" indent="-342900">
              <a:lnSpc>
                <a:spcPct val="120000"/>
              </a:lnSpc>
              <a:spcBef>
                <a:spcPct val="0"/>
              </a:spcBef>
              <a:buClr>
                <a:srgbClr val="77B83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Driver provides minimal assistance</a:t>
            </a:r>
          </a:p>
          <a:p>
            <a:pPr marL="876300" lvl="1" indent="-342900">
              <a:lnSpc>
                <a:spcPct val="120000"/>
              </a:lnSpc>
              <a:spcBef>
                <a:spcPct val="0"/>
              </a:spcBef>
              <a:buClr>
                <a:srgbClr val="77B83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$2.25 cash per one-way trip</a:t>
            </a:r>
          </a:p>
          <a:p>
            <a:pPr marL="876300" lvl="1" indent="-342900">
              <a:lnSpc>
                <a:spcPct val="120000"/>
              </a:lnSpc>
              <a:spcBef>
                <a:spcPct val="0"/>
              </a:spcBef>
              <a:buClr>
                <a:srgbClr val="77B83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A companion or personal care assistant can accompany the customer free of charge</a:t>
            </a:r>
          </a:p>
          <a:p>
            <a:pPr marL="419100" indent="-342900">
              <a:spcBef>
                <a:spcPct val="0"/>
              </a:spcBef>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hlinkClick r:id="rId3">
                  <a:extLst>
                    <a:ext uri="{A12FA001-AC4F-418D-AE19-62706E023703}">
                      <ahyp:hlinkClr xmlns:ahyp="http://schemas.microsoft.com/office/drawing/2018/hyperlinkcolor" val="tx"/>
                    </a:ext>
                  </a:extLst>
                </a:hlinkClick>
              </a:rPr>
              <a:t>Mobility Direct Customer Guide</a:t>
            </a:r>
            <a:endParaRPr lang="en-US" sz="2200" b="1" dirty="0">
              <a:solidFill>
                <a:srgbClr val="0A2F49"/>
              </a:solidFill>
              <a:latin typeface="Century Gothic" panose="020B0502020202020204" pitchFamily="34" charset="0"/>
              <a:ea typeface="Arial" charset="0"/>
              <a:cs typeface="Arial" charset="0"/>
              <a:sym typeface="Verdana" charset="0"/>
            </a:endParaRPr>
          </a:p>
        </p:txBody>
      </p:sp>
    </p:spTree>
    <p:extLst>
      <p:ext uri="{BB962C8B-B14F-4D97-AF65-F5344CB8AC3E}">
        <p14:creationId xmlns:p14="http://schemas.microsoft.com/office/powerpoint/2010/main" val="3127286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4732F6B-2F9C-B94C-ABDA-CAF473BF391E}"/>
              </a:ext>
            </a:extLst>
          </p:cNvPr>
          <p:cNvSpPr/>
          <p:nvPr/>
        </p:nvSpPr>
        <p:spPr>
          <a:xfrm>
            <a:off x="685800" y="2794775"/>
            <a:ext cx="7772400" cy="1257272"/>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F76A4911-F869-7C4C-9029-0D3E2A9C1844}"/>
              </a:ext>
            </a:extLst>
          </p:cNvPr>
          <p:cNvSpPr/>
          <p:nvPr/>
        </p:nvSpPr>
        <p:spPr>
          <a:xfrm>
            <a:off x="685800" y="2367014"/>
            <a:ext cx="7772400" cy="285583"/>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AD366DF9-3F08-7241-8B9F-B6BBCA0580E3}"/>
              </a:ext>
            </a:extLst>
          </p:cNvPr>
          <p:cNvSpPr/>
          <p:nvPr/>
        </p:nvSpPr>
        <p:spPr>
          <a:xfrm>
            <a:off x="685800" y="4194225"/>
            <a:ext cx="7772400" cy="285583"/>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3" name="Title 2"/>
          <p:cNvSpPr>
            <a:spLocks noGrp="1"/>
          </p:cNvSpPr>
          <p:nvPr>
            <p:ph type="title"/>
          </p:nvPr>
        </p:nvSpPr>
        <p:spPr>
          <a:xfrm>
            <a:off x="685800" y="3115642"/>
            <a:ext cx="7772400" cy="485960"/>
          </a:xfrm>
          <a:ln>
            <a:noFill/>
          </a:ln>
        </p:spPr>
        <p:txBody>
          <a:bodyPr>
            <a:noAutofit/>
          </a:bodyPr>
          <a:lstStyle/>
          <a:p>
            <a:pPr algn="ctr"/>
            <a:r>
              <a:rPr lang="en-US" dirty="0">
                <a:solidFill>
                  <a:schemeClr val="bg1"/>
                </a:solidFill>
                <a:effectLst>
                  <a:outerShdw blurRad="50800" dist="38100" dir="2700000" algn="tl" rotWithShape="0">
                    <a:prstClr val="black">
                      <a:alpha val="40000"/>
                    </a:prstClr>
                  </a:outerShdw>
                </a:effectLst>
              </a:rPr>
              <a:t>TRA</a:t>
            </a:r>
            <a:r>
              <a:rPr lang="en-US" dirty="0">
                <a:effectLst>
                  <a:outerShdw blurRad="50800" dist="38100" dir="2700000" algn="tl" rotWithShape="0">
                    <a:prstClr val="black">
                      <a:alpha val="40000"/>
                    </a:prstClr>
                  </a:outerShdw>
                </a:effectLst>
              </a:rPr>
              <a:t>VEL/MOBILITY TRAINING</a:t>
            </a:r>
            <a:endParaRPr lang="en-US" dirty="0">
              <a:solidFill>
                <a:schemeClr val="bg1"/>
              </a:solidFill>
            </a:endParaRPr>
          </a:p>
        </p:txBody>
      </p:sp>
    </p:spTree>
    <p:extLst>
      <p:ext uri="{BB962C8B-B14F-4D97-AF65-F5344CB8AC3E}">
        <p14:creationId xmlns:p14="http://schemas.microsoft.com/office/powerpoint/2010/main" val="2680555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9388" y="389069"/>
            <a:ext cx="7728137" cy="769532"/>
          </a:xfrm>
          <a:prstGeom prst="rect">
            <a:avLst/>
          </a:prstGeom>
          <a:solidFill>
            <a:srgbClr val="0A2F49"/>
          </a:solidFill>
        </p:spPr>
        <p:txBody>
          <a:bodyPr vert="horz" wrap="square" lIns="0" tIns="224118" rIns="0" bIns="0" rtlCol="0">
            <a:spAutoFit/>
          </a:bodyPr>
          <a:lstStyle/>
          <a:p>
            <a:pPr marL="560" algn="ctr">
              <a:spcBef>
                <a:spcPts val="1765"/>
              </a:spcBef>
            </a:pPr>
            <a:r>
              <a:rPr lang="en-US" spc="-44" dirty="0"/>
              <a:t> </a:t>
            </a:r>
            <a:endParaRPr spc="-44" dirty="0"/>
          </a:p>
        </p:txBody>
      </p:sp>
      <p:sp>
        <p:nvSpPr>
          <p:cNvPr id="12" name="TextBox 11">
            <a:extLst>
              <a:ext uri="{FF2B5EF4-FFF2-40B4-BE49-F238E27FC236}">
                <a16:creationId xmlns:a16="http://schemas.microsoft.com/office/drawing/2014/main" id="{07F8488F-287D-4156-8E9E-B3B5B81794AB}"/>
              </a:ext>
            </a:extLst>
          </p:cNvPr>
          <p:cNvSpPr txBox="1"/>
          <p:nvPr/>
        </p:nvSpPr>
        <p:spPr>
          <a:xfrm>
            <a:off x="707931" y="477359"/>
            <a:ext cx="7728137" cy="646331"/>
          </a:xfrm>
          <a:prstGeom prst="rect">
            <a:avLst/>
          </a:prstGeom>
          <a:noFill/>
        </p:spPr>
        <p:txBody>
          <a:bodyPr wrap="square" rtlCol="0">
            <a:spAutoFit/>
          </a:bodyPr>
          <a:lstStyle/>
          <a:p>
            <a:pPr algn="ctr"/>
            <a:r>
              <a:rPr lang="en-US" sz="3600" b="1" dirty="0">
                <a:solidFill>
                  <a:schemeClr val="bg1"/>
                </a:solidFill>
                <a:latin typeface="Arial Black" panose="020B0A04020102020204" pitchFamily="34" charset="0"/>
                <a:cs typeface="Arial" panose="020B0604020202020204" pitchFamily="34" charset="0"/>
              </a:rPr>
              <a:t>RTA TRAVEL TRAINING</a:t>
            </a:r>
          </a:p>
        </p:txBody>
      </p:sp>
      <p:sp>
        <p:nvSpPr>
          <p:cNvPr id="3" name="Rectangle 2">
            <a:extLst>
              <a:ext uri="{FF2B5EF4-FFF2-40B4-BE49-F238E27FC236}">
                <a16:creationId xmlns:a16="http://schemas.microsoft.com/office/drawing/2014/main" id="{CE129744-DED5-194B-9BF6-23C0FF1C91AE}"/>
              </a:ext>
            </a:extLst>
          </p:cNvPr>
          <p:cNvSpPr/>
          <p:nvPr/>
        </p:nvSpPr>
        <p:spPr>
          <a:xfrm>
            <a:off x="491602" y="1444114"/>
            <a:ext cx="8160796" cy="5170646"/>
          </a:xfrm>
          <a:prstGeom prst="rect">
            <a:avLst/>
          </a:prstGeom>
        </p:spPr>
        <p:txBody>
          <a:bodyPr wrap="square">
            <a:spAutoFit/>
          </a:bodyPr>
          <a:lstStyle/>
          <a:p>
            <a:pPr marL="419100" indent="-342900">
              <a:spcBef>
                <a:spcPct val="0"/>
              </a:spcBef>
              <a:spcAft>
                <a:spcPts val="1200"/>
              </a:spcAft>
              <a:buClr>
                <a:srgbClr val="000000"/>
              </a:buClr>
              <a:buFont typeface="Arial"/>
              <a:buChar char="•"/>
            </a:pPr>
            <a:r>
              <a:rPr lang="en-US" sz="2000" b="1" dirty="0">
                <a:solidFill>
                  <a:srgbClr val="0A2F49"/>
                </a:solidFill>
                <a:latin typeface="Century Gothic" panose="020B0502020202020204" pitchFamily="34" charset="0"/>
                <a:ea typeface="Arial" charset="0"/>
                <a:cs typeface="Arial" charset="0"/>
                <a:sym typeface="Verdana" charset="0"/>
              </a:rPr>
              <a:t>Free face-to-face travel training is available for persons with disabilities through the Regional Transit Authority (RTA).</a:t>
            </a:r>
          </a:p>
          <a:p>
            <a:pPr marL="419100" indent="-342900">
              <a:spcBef>
                <a:spcPct val="0"/>
              </a:spcBef>
              <a:spcAft>
                <a:spcPts val="1200"/>
              </a:spcAft>
              <a:buClr>
                <a:srgbClr val="000000"/>
              </a:buClr>
              <a:buFont typeface="Arial"/>
              <a:buChar char="•"/>
            </a:pPr>
            <a:r>
              <a:rPr lang="en-US" sz="2000" b="1" dirty="0">
                <a:solidFill>
                  <a:srgbClr val="0A2F49"/>
                </a:solidFill>
                <a:latin typeface="Century Gothic" panose="020B0502020202020204" pitchFamily="34" charset="0"/>
                <a:ea typeface="Arial" charset="0"/>
                <a:cs typeface="Arial" charset="0"/>
                <a:sym typeface="Verdana" charset="0"/>
              </a:rPr>
              <a:t>Participants pay only cost of fares.</a:t>
            </a:r>
          </a:p>
          <a:p>
            <a:pPr marL="419100" indent="-342900">
              <a:spcBef>
                <a:spcPct val="0"/>
              </a:spcBef>
              <a:spcAft>
                <a:spcPts val="1200"/>
              </a:spcAft>
              <a:buClr>
                <a:srgbClr val="000000"/>
              </a:buClr>
              <a:buFont typeface="Arial"/>
              <a:buChar char="•"/>
            </a:pPr>
            <a:r>
              <a:rPr lang="en-US" sz="2000" b="1" dirty="0">
                <a:solidFill>
                  <a:srgbClr val="0A2F49"/>
                </a:solidFill>
                <a:latin typeface="Century Gothic" panose="020B0502020202020204" pitchFamily="34" charset="0"/>
                <a:ea typeface="Arial" charset="0"/>
                <a:cs typeface="Arial" charset="0"/>
                <a:sym typeface="Verdana" charset="0"/>
              </a:rPr>
              <a:t>Training covers how to use CTA, Metra, and Pace.</a:t>
            </a:r>
          </a:p>
          <a:p>
            <a:pPr marL="419100" indent="-342900">
              <a:spcBef>
                <a:spcPct val="0"/>
              </a:spcBef>
              <a:spcAft>
                <a:spcPts val="1200"/>
              </a:spcAft>
              <a:buClr>
                <a:srgbClr val="000000"/>
              </a:buClr>
              <a:buFont typeface="Arial"/>
              <a:buChar char="•"/>
            </a:pPr>
            <a:r>
              <a:rPr lang="en-US" sz="2000" b="1" dirty="0">
                <a:solidFill>
                  <a:srgbClr val="0A2F49"/>
                </a:solidFill>
                <a:latin typeface="Century Gothic" panose="020B0502020202020204" pitchFamily="34" charset="0"/>
                <a:ea typeface="Arial" charset="0"/>
                <a:cs typeface="Arial" charset="0"/>
                <a:sym typeface="Verdana" charset="0"/>
              </a:rPr>
              <a:t>Three types of training offered:</a:t>
            </a:r>
          </a:p>
          <a:p>
            <a:pPr marL="876300" lvl="1" indent="-342900">
              <a:spcBef>
                <a:spcPct val="0"/>
              </a:spcBef>
              <a:spcAft>
                <a:spcPts val="1200"/>
              </a:spcAft>
              <a:buClr>
                <a:srgbClr val="000000"/>
              </a:buClr>
              <a:buFont typeface="Arial"/>
              <a:buChar char="•"/>
            </a:pPr>
            <a:r>
              <a:rPr lang="en-US" sz="2000" b="1" dirty="0">
                <a:solidFill>
                  <a:srgbClr val="0A2F49"/>
                </a:solidFill>
                <a:latin typeface="Century Gothic" panose="020B0502020202020204" pitchFamily="34" charset="0"/>
                <a:ea typeface="Arial" charset="0"/>
                <a:cs typeface="Arial" charset="0"/>
                <a:sym typeface="Verdana" charset="0"/>
              </a:rPr>
              <a:t>Trip training (one-on-one training to practice specific routes)</a:t>
            </a:r>
          </a:p>
          <a:p>
            <a:pPr marL="876300" lvl="1" indent="-342900">
              <a:spcBef>
                <a:spcPct val="0"/>
              </a:spcBef>
              <a:spcAft>
                <a:spcPts val="1200"/>
              </a:spcAft>
              <a:buClr>
                <a:srgbClr val="000000"/>
              </a:buClr>
              <a:buFont typeface="Arial"/>
              <a:buChar char="•"/>
            </a:pPr>
            <a:r>
              <a:rPr lang="en-US" sz="2000" b="1" dirty="0">
                <a:solidFill>
                  <a:srgbClr val="0A2F49"/>
                </a:solidFill>
                <a:latin typeface="Century Gothic" panose="020B0502020202020204" pitchFamily="34" charset="0"/>
                <a:ea typeface="Arial" charset="0"/>
                <a:cs typeface="Arial" charset="0"/>
                <a:sym typeface="Verdana" charset="0"/>
              </a:rPr>
              <a:t>Individual transit orientation (general introduction to accessibility) </a:t>
            </a:r>
          </a:p>
          <a:p>
            <a:pPr marL="876300" lvl="1" indent="-342900">
              <a:spcBef>
                <a:spcPct val="0"/>
              </a:spcBef>
              <a:spcAft>
                <a:spcPts val="1200"/>
              </a:spcAft>
              <a:buClr>
                <a:srgbClr val="000000"/>
              </a:buClr>
              <a:buFont typeface="Arial"/>
              <a:buChar char="•"/>
            </a:pPr>
            <a:r>
              <a:rPr lang="en-US" sz="2000" b="1" dirty="0">
                <a:solidFill>
                  <a:srgbClr val="0A2F49"/>
                </a:solidFill>
                <a:latin typeface="Century Gothic" panose="020B0502020202020204" pitchFamily="34" charset="0"/>
                <a:ea typeface="Arial" charset="0"/>
                <a:cs typeface="Arial" charset="0"/>
                <a:sym typeface="Verdana" charset="0"/>
              </a:rPr>
              <a:t>Group transit orientation (general introduction for participants as well as staff of agencies that serve people with disabilities) </a:t>
            </a:r>
          </a:p>
          <a:p>
            <a:pPr marL="419100" indent="-342900">
              <a:spcBef>
                <a:spcPct val="0"/>
              </a:spcBef>
              <a:spcAft>
                <a:spcPts val="1200"/>
              </a:spcAft>
              <a:buClr>
                <a:srgbClr val="000000"/>
              </a:buClr>
              <a:buFont typeface="Arial"/>
              <a:buChar char="•"/>
            </a:pPr>
            <a:r>
              <a:rPr lang="en-US" sz="2000" b="1" dirty="0">
                <a:solidFill>
                  <a:srgbClr val="0A2F49"/>
                </a:solidFill>
                <a:latin typeface="Century Gothic" panose="020B0502020202020204" pitchFamily="34" charset="0"/>
                <a:ea typeface="Arial" charset="0"/>
                <a:cs typeface="Arial" charset="0"/>
                <a:sym typeface="Verdana" charset="0"/>
                <a:hlinkClick r:id="rId3">
                  <a:extLst>
                    <a:ext uri="{A12FA001-AC4F-418D-AE19-62706E023703}">
                      <ahyp:hlinkClr xmlns:ahyp="http://schemas.microsoft.com/office/drawing/2018/hyperlinkcolor" val="tx"/>
                    </a:ext>
                  </a:extLst>
                </a:hlinkClick>
              </a:rPr>
              <a:t>RTA Travel Training brochure</a:t>
            </a:r>
            <a:endParaRPr lang="en-US" sz="2000" b="1" dirty="0">
              <a:solidFill>
                <a:srgbClr val="0A2F49"/>
              </a:solidFill>
              <a:latin typeface="Century Gothic" panose="020B0502020202020204" pitchFamily="34" charset="0"/>
              <a:ea typeface="Arial" charset="0"/>
              <a:cs typeface="Arial" charset="0"/>
              <a:sym typeface="Verdana" charset="0"/>
            </a:endParaRPr>
          </a:p>
        </p:txBody>
      </p:sp>
      <p:pic>
        <p:nvPicPr>
          <p:cNvPr id="5" name="Picture 4" descr="rta_logo_100 (1).png">
            <a:extLst>
              <a:ext uri="{FF2B5EF4-FFF2-40B4-BE49-F238E27FC236}">
                <a16:creationId xmlns:a16="http://schemas.microsoft.com/office/drawing/2014/main" id="{5B1C242A-BB33-CF46-B527-DB64DFC85B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16407" y="5910560"/>
            <a:ext cx="1619661" cy="704200"/>
          </a:xfrm>
          <a:prstGeom prst="rect">
            <a:avLst/>
          </a:prstGeom>
          <a:solidFill>
            <a:schemeClr val="accent1"/>
          </a:solidFill>
        </p:spPr>
      </p:pic>
    </p:spTree>
    <p:extLst>
      <p:ext uri="{BB962C8B-B14F-4D97-AF65-F5344CB8AC3E}">
        <p14:creationId xmlns:p14="http://schemas.microsoft.com/office/powerpoint/2010/main" val="2064137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D57BCC-8E72-4600-BA09-C6143A13BBDB}"/>
              </a:ext>
            </a:extLst>
          </p:cNvPr>
          <p:cNvSpPr/>
          <p:nvPr/>
        </p:nvSpPr>
        <p:spPr>
          <a:xfrm>
            <a:off x="422031" y="615462"/>
            <a:ext cx="8203223" cy="585809"/>
          </a:xfrm>
          <a:prstGeom prst="rect">
            <a:avLst/>
          </a:prstGeom>
          <a:solidFill>
            <a:srgbClr val="77B831"/>
          </a:solidFill>
          <a:ln>
            <a:solidFill>
              <a:srgbClr val="77B8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22031" y="681513"/>
            <a:ext cx="8203223" cy="743733"/>
          </a:xfrm>
        </p:spPr>
        <p:txBody>
          <a:bodyPr>
            <a:normAutofit/>
          </a:bodyPr>
          <a:lstStyle/>
          <a:p>
            <a:pPr algn="ctr"/>
            <a:r>
              <a:rPr lang="en-US" dirty="0">
                <a:effectLst>
                  <a:outerShdw blurRad="50800" dist="38100" dir="2700000" algn="tl" rotWithShape="0">
                    <a:prstClr val="black">
                      <a:alpha val="40000"/>
                    </a:prstClr>
                  </a:outerShdw>
                </a:effectLst>
              </a:rPr>
              <a:t>HOP ON THE BUS WORKSHOP</a:t>
            </a:r>
            <a:endParaRPr lang="en-US" dirty="0">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264803" y="1728533"/>
            <a:ext cx="8614393" cy="4880524"/>
          </a:xfrm>
        </p:spPr>
        <p:txBody>
          <a:bodyPr>
            <a:noAutofit/>
          </a:bodyPr>
          <a:lstStyle/>
          <a:p>
            <a:pPr marL="419100" indent="-342900">
              <a:spcBef>
                <a:spcPct val="0"/>
              </a:spcBef>
              <a:spcAft>
                <a:spcPts val="1200"/>
              </a:spcAft>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hlinkClick r:id="rId3">
                  <a:extLst>
                    <a:ext uri="{A12FA001-AC4F-418D-AE19-62706E023703}">
                      <ahyp:hlinkClr xmlns:ahyp="http://schemas.microsoft.com/office/drawing/2018/hyperlinkcolor" val="tx"/>
                    </a:ext>
                  </a:extLst>
                </a:hlinkClick>
              </a:rPr>
              <a:t>The J.J.’s List Hop on the Bus Workshop</a:t>
            </a:r>
            <a:endParaRPr lang="en-US" sz="2200" b="1" dirty="0">
              <a:solidFill>
                <a:srgbClr val="0A2F49"/>
              </a:solidFill>
              <a:latin typeface="Century Gothic" panose="020B0502020202020204" pitchFamily="34" charset="0"/>
              <a:ea typeface="Arial" charset="0"/>
              <a:cs typeface="Arial" charset="0"/>
              <a:sym typeface="Verdana" charset="0"/>
            </a:endParaRPr>
          </a:p>
          <a:p>
            <a:pPr marL="876300" lvl="1" indent="-342900">
              <a:spcBef>
                <a:spcPct val="0"/>
              </a:spcBef>
              <a:spcAft>
                <a:spcPts val="1200"/>
              </a:spcAft>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A joint effort of J.J.’s List and Pace Suburban Bus</a:t>
            </a:r>
          </a:p>
          <a:p>
            <a:pPr marL="876300" lvl="1" indent="-342900">
              <a:spcBef>
                <a:spcPct val="0"/>
              </a:spcBef>
              <a:spcAft>
                <a:spcPts val="1200"/>
              </a:spcAft>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Open to any school, agency, family, or service provider that works with people with disabilities age 14 or older in the 6-county area serviced by Pace Suburban Bus (Cook, DuPage, Kane, Lake, McHenry, and Will Counties)</a:t>
            </a:r>
          </a:p>
          <a:p>
            <a:pPr marL="876300" lvl="1" indent="-342900">
              <a:spcBef>
                <a:spcPct val="0"/>
              </a:spcBef>
              <a:buClr>
                <a:srgbClr val="000000"/>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The free 90-minute workshop includes:</a:t>
            </a:r>
          </a:p>
          <a:p>
            <a:pPr marL="1562100" lvl="2" indent="-342900">
              <a:spcBef>
                <a:spcPct val="0"/>
              </a:spcBef>
              <a:buClr>
                <a:srgbClr val="77B83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Instruction and practice using the </a:t>
            </a:r>
            <a:r>
              <a:rPr lang="en-US" sz="2200" b="1" dirty="0" err="1">
                <a:solidFill>
                  <a:srgbClr val="0A2F49"/>
                </a:solidFill>
                <a:latin typeface="Century Gothic" panose="020B0502020202020204" pitchFamily="34" charset="0"/>
                <a:ea typeface="Arial" charset="0"/>
                <a:cs typeface="Arial" charset="0"/>
                <a:sym typeface="Verdana" charset="0"/>
              </a:rPr>
              <a:t>rtachicago.org</a:t>
            </a:r>
            <a:r>
              <a:rPr lang="en-US" sz="2200" b="1" dirty="0">
                <a:solidFill>
                  <a:srgbClr val="0A2F49"/>
                </a:solidFill>
                <a:latin typeface="Century Gothic" panose="020B0502020202020204" pitchFamily="34" charset="0"/>
                <a:ea typeface="Arial" charset="0"/>
                <a:cs typeface="Arial" charset="0"/>
                <a:sym typeface="Verdana" charset="0"/>
              </a:rPr>
              <a:t> online trip planner</a:t>
            </a:r>
          </a:p>
          <a:p>
            <a:pPr marL="1562100" lvl="2" indent="-342900">
              <a:spcBef>
                <a:spcPct val="0"/>
              </a:spcBef>
              <a:buClr>
                <a:srgbClr val="77B83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Practice on a real Pace bus </a:t>
            </a:r>
            <a:r>
              <a:rPr lang="mr-IN" sz="2200" b="1" dirty="0">
                <a:solidFill>
                  <a:srgbClr val="0A2F49"/>
                </a:solidFill>
                <a:latin typeface="Century Gothic" panose="020B0502020202020204" pitchFamily="34" charset="0"/>
                <a:ea typeface="Arial" charset="0"/>
                <a:cs typeface="Arial" charset="0"/>
                <a:sym typeface="Verdana" charset="0"/>
              </a:rPr>
              <a:t>–</a:t>
            </a:r>
            <a:r>
              <a:rPr lang="en-US" sz="2200" b="1" dirty="0">
                <a:solidFill>
                  <a:srgbClr val="0A2F49"/>
                </a:solidFill>
                <a:latin typeface="Century Gothic" panose="020B0502020202020204" pitchFamily="34" charset="0"/>
                <a:ea typeface="Arial" charset="0"/>
                <a:cs typeface="Arial" charset="0"/>
                <a:sym typeface="Verdana" charset="0"/>
              </a:rPr>
              <a:t> how it works, how to pay fares, how to reach one’s destination safely</a:t>
            </a:r>
          </a:p>
          <a:p>
            <a:pPr marL="1562100" lvl="2" indent="-342900">
              <a:spcBef>
                <a:spcPct val="0"/>
              </a:spcBef>
              <a:buClr>
                <a:srgbClr val="77B83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A review of the physical accessibility features of the bus</a:t>
            </a:r>
          </a:p>
          <a:p>
            <a:pPr marL="274320" lvl="1" indent="0">
              <a:buClr>
                <a:srgbClr val="77B831"/>
              </a:buClr>
              <a:buNone/>
            </a:pPr>
            <a:endParaRPr lang="en-US" altLang="en-US" sz="2200" b="1" dirty="0">
              <a:solidFill>
                <a:srgbClr val="0A2F49"/>
              </a:solidFill>
              <a:latin typeface="Century Gothic" panose="020B0502020202020204" pitchFamily="34" charset="0"/>
              <a:ea typeface="Arial" charset="0"/>
              <a:cs typeface="Arial" charset="0"/>
            </a:endParaRPr>
          </a:p>
        </p:txBody>
      </p:sp>
      <p:pic>
        <p:nvPicPr>
          <p:cNvPr id="7" name="Picture 6">
            <a:extLst>
              <a:ext uri="{FF2B5EF4-FFF2-40B4-BE49-F238E27FC236}">
                <a16:creationId xmlns:a16="http://schemas.microsoft.com/office/drawing/2014/main" id="{39BA9D51-E39D-7F47-936B-A6327C4828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5627" y="1425246"/>
            <a:ext cx="906342" cy="969089"/>
          </a:xfrm>
          <a:prstGeom prst="rect">
            <a:avLst/>
          </a:prstGeom>
        </p:spPr>
      </p:pic>
    </p:spTree>
    <p:extLst>
      <p:ext uri="{BB962C8B-B14F-4D97-AF65-F5344CB8AC3E}">
        <p14:creationId xmlns:p14="http://schemas.microsoft.com/office/powerpoint/2010/main" val="319282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66A402F-B09B-4824-9660-35247289B614}"/>
              </a:ext>
            </a:extLst>
          </p:cNvPr>
          <p:cNvSpPr/>
          <p:nvPr/>
        </p:nvSpPr>
        <p:spPr>
          <a:xfrm>
            <a:off x="474546" y="496957"/>
            <a:ext cx="8239148" cy="988592"/>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6E62779C-843A-DB44-A143-AC0AF38E580B}"/>
              </a:ext>
            </a:extLst>
          </p:cNvPr>
          <p:cNvSpPr txBox="1"/>
          <p:nvPr/>
        </p:nvSpPr>
        <p:spPr>
          <a:xfrm>
            <a:off x="273623" y="1823739"/>
            <a:ext cx="8596754" cy="4124206"/>
          </a:xfrm>
          <a:prstGeom prst="rect">
            <a:avLst/>
          </a:prstGeom>
          <a:noFill/>
        </p:spPr>
        <p:txBody>
          <a:bodyPr wrap="square" rtlCol="0">
            <a:spAutoFit/>
          </a:bodyPr>
          <a:lstStyle/>
          <a:p>
            <a:pPr marL="419100" indent="-342900">
              <a:spcBef>
                <a:spcPct val="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The Chicago Lighthouse is an organization that serves Blind and visually impaired people in the Chicagoland area.</a:t>
            </a:r>
          </a:p>
          <a:p>
            <a:pPr marL="419100" indent="-342900">
              <a:spcBef>
                <a:spcPct val="0"/>
              </a:spcBef>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It has an </a:t>
            </a:r>
            <a:r>
              <a:rPr lang="en-US" sz="2200" b="1" dirty="0">
                <a:solidFill>
                  <a:srgbClr val="0A2F49"/>
                </a:solidFill>
                <a:latin typeface="Century Gothic" panose="020B0502020202020204" pitchFamily="34" charset="0"/>
                <a:ea typeface="Arial" charset="0"/>
                <a:cs typeface="Arial" charset="0"/>
                <a:sym typeface="Verdana" charset="0"/>
                <a:hlinkClick r:id="rId3">
                  <a:extLst>
                    <a:ext uri="{A12FA001-AC4F-418D-AE19-62706E023703}">
                      <ahyp:hlinkClr xmlns:ahyp="http://schemas.microsoft.com/office/drawing/2018/hyperlinkcolor" val="tx"/>
                    </a:ext>
                  </a:extLst>
                </a:hlinkClick>
              </a:rPr>
              <a:t>orientation and mobility training program </a:t>
            </a:r>
            <a:r>
              <a:rPr lang="en-US" sz="2200" b="1" dirty="0">
                <a:solidFill>
                  <a:srgbClr val="0A2F49"/>
                </a:solidFill>
                <a:latin typeface="Century Gothic" panose="020B0502020202020204" pitchFamily="34" charset="0"/>
                <a:ea typeface="Arial" charset="0"/>
                <a:cs typeface="Arial" charset="0"/>
                <a:sym typeface="Verdana" charset="0"/>
              </a:rPr>
              <a:t> that supports clients to develop skills for safe, effective, and efficient travel by:</a:t>
            </a:r>
          </a:p>
          <a:p>
            <a:pPr marL="876300" lvl="1" indent="-342900">
              <a:spcBef>
                <a:spcPct val="0"/>
              </a:spcBef>
              <a:buClr>
                <a:schemeClr val="tx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Enhancing environmental, body, and spatial awareness</a:t>
            </a:r>
          </a:p>
          <a:p>
            <a:pPr marL="876300" lvl="1" indent="-342900">
              <a:spcBef>
                <a:spcPct val="0"/>
              </a:spcBef>
              <a:spcAft>
                <a:spcPts val="1200"/>
              </a:spcAft>
              <a:buClr>
                <a:schemeClr val="tx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Providing training in using tools for independence such as white canes, dog guides, and electronic travel aids </a:t>
            </a:r>
          </a:p>
          <a:p>
            <a:pPr marL="419100" indent="-342900">
              <a:spcBef>
                <a:spcPct val="0"/>
              </a:spcBef>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Training can take place at any time and in any environment which the client needs to navigate (e.g., routes to school or work, neighborhoods).</a:t>
            </a:r>
          </a:p>
        </p:txBody>
      </p:sp>
      <p:sp>
        <p:nvSpPr>
          <p:cNvPr id="14" name="Rectangle 2050">
            <a:extLst>
              <a:ext uri="{FF2B5EF4-FFF2-40B4-BE49-F238E27FC236}">
                <a16:creationId xmlns:a16="http://schemas.microsoft.com/office/drawing/2014/main" id="{F26FF140-DB5F-D441-BAED-76ECE951BE50}"/>
              </a:ext>
            </a:extLst>
          </p:cNvPr>
          <p:cNvSpPr>
            <a:spLocks noGrp="1" noChangeArrowheads="1"/>
          </p:cNvSpPr>
          <p:nvPr>
            <p:ph type="title"/>
          </p:nvPr>
        </p:nvSpPr>
        <p:spPr>
          <a:xfrm rot="9928">
            <a:off x="486166" y="580502"/>
            <a:ext cx="8227652" cy="893167"/>
          </a:xfrm>
        </p:spPr>
        <p:txBody>
          <a:bodyPr>
            <a:noAutofit/>
          </a:bodyPr>
          <a:lstStyle/>
          <a:p>
            <a:pPr algn="ctr" eaLnBrk="1" hangingPunct="1"/>
            <a:r>
              <a:rPr lang="en-US" altLang="en-US" sz="2900" b="1" dirty="0">
                <a:solidFill>
                  <a:srgbClr val="C00000"/>
                </a:solidFill>
                <a:latin typeface="Arial Black" panose="020B0604020202020204" pitchFamily="34" charset="0"/>
                <a:ea typeface="Arial Black" charset="0"/>
                <a:cs typeface="Arial Black" panose="020B0604020202020204" pitchFamily="34" charset="0"/>
              </a:rPr>
              <a:t> </a:t>
            </a:r>
            <a:r>
              <a:rPr lang="en-US" altLang="en-US" sz="2900" b="1" dirty="0">
                <a:latin typeface="Arial Black" panose="020B0604020202020204" pitchFamily="34" charset="0"/>
                <a:ea typeface="Arial Black" charset="0"/>
                <a:cs typeface="Arial Black" panose="020B0604020202020204" pitchFamily="34" charset="0"/>
              </a:rPr>
              <a:t>THE CHICAGO LIGHTHOUSE ORIENTATION AND MOBILITY TRAINING</a:t>
            </a:r>
          </a:p>
        </p:txBody>
      </p:sp>
      <p:pic>
        <p:nvPicPr>
          <p:cNvPr id="24" name="Shape 280">
            <a:extLst>
              <a:ext uri="{FF2B5EF4-FFF2-40B4-BE49-F238E27FC236}">
                <a16:creationId xmlns:a16="http://schemas.microsoft.com/office/drawing/2014/main" id="{830A2BE9-DCD5-3344-AB88-A3F7C9E23290}"/>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3984" y="5627457"/>
            <a:ext cx="1046393" cy="10454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5712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D57BCC-8E72-4600-BA09-C6143A13BBDB}"/>
              </a:ext>
            </a:extLst>
          </p:cNvPr>
          <p:cNvSpPr/>
          <p:nvPr/>
        </p:nvSpPr>
        <p:spPr>
          <a:xfrm>
            <a:off x="666750" y="709180"/>
            <a:ext cx="7810500" cy="898967"/>
          </a:xfrm>
          <a:prstGeom prst="rect">
            <a:avLst/>
          </a:prstGeom>
          <a:solidFill>
            <a:srgbClr val="77B831"/>
          </a:solidFill>
          <a:ln>
            <a:solidFill>
              <a:srgbClr val="77B8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66750" y="786796"/>
            <a:ext cx="7810500" cy="743733"/>
          </a:xfrm>
        </p:spPr>
        <p:txBody>
          <a:bodyPr>
            <a:normAutofit fontScale="90000"/>
          </a:bodyPr>
          <a:lstStyle/>
          <a:p>
            <a:pPr algn="ctr"/>
            <a:r>
              <a:rPr lang="en-US" sz="3200" b="1" dirty="0">
                <a:effectLst>
                  <a:outerShdw blurRad="50800" dist="38100" dir="2700000" algn="tl" rotWithShape="0">
                    <a:prstClr val="black">
                      <a:alpha val="40000"/>
                    </a:prstClr>
                  </a:outerShdw>
                </a:effectLst>
                <a:latin typeface="Arial Black" panose="020B0604020202020204" pitchFamily="34" charset="0"/>
                <a:cs typeface="Arial Black" panose="020B0604020202020204" pitchFamily="34" charset="0"/>
              </a:rPr>
              <a:t>ONLINE TRAINING RESOURCES: INSTRUCTIONAL VIDEOS</a:t>
            </a:r>
          </a:p>
        </p:txBody>
      </p:sp>
      <p:sp>
        <p:nvSpPr>
          <p:cNvPr id="3" name="Content Placeholder 2"/>
          <p:cNvSpPr>
            <a:spLocks noGrp="1"/>
          </p:cNvSpPr>
          <p:nvPr>
            <p:ph idx="1"/>
          </p:nvPr>
        </p:nvSpPr>
        <p:spPr>
          <a:xfrm>
            <a:off x="666750" y="2471623"/>
            <a:ext cx="7503072" cy="1598354"/>
          </a:xfrm>
        </p:spPr>
        <p:txBody>
          <a:bodyPr>
            <a:noAutofit/>
          </a:bodyPr>
          <a:lstStyle/>
          <a:p>
            <a:pPr marL="419100" indent="-342900" eaLnBrk="1" hangingPunct="1">
              <a:spcBef>
                <a:spcPct val="0"/>
              </a:spcBef>
              <a:spcAft>
                <a:spcPts val="1200"/>
              </a:spcAft>
              <a:buClr>
                <a:srgbClr val="77B831"/>
              </a:buClr>
              <a:buFont typeface="Arial"/>
              <a:buChar char="•"/>
            </a:pPr>
            <a:r>
              <a:rPr lang="en-US" sz="2200" b="1" dirty="0">
                <a:solidFill>
                  <a:srgbClr val="000000"/>
                </a:solidFill>
                <a:latin typeface="Century Gothic" panose="020B0502020202020204" pitchFamily="34" charset="0"/>
                <a:ea typeface="Arial" charset="0"/>
                <a:cs typeface="Arial" charset="0"/>
                <a:sym typeface="Verdana" charset="0"/>
                <a:hlinkClick r:id="rId3"/>
              </a:rPr>
              <a:t>Instructional video for Pace, CTA, and Metra</a:t>
            </a:r>
            <a:endParaRPr lang="en-US" sz="2200" b="1" dirty="0">
              <a:solidFill>
                <a:srgbClr val="000000"/>
              </a:solidFill>
              <a:latin typeface="Century Gothic" panose="020B0502020202020204" pitchFamily="34" charset="0"/>
              <a:ea typeface="Arial" charset="0"/>
              <a:cs typeface="Arial" charset="0"/>
              <a:sym typeface="Verdana" charset="0"/>
            </a:endParaRPr>
          </a:p>
          <a:p>
            <a:pPr marL="419100" indent="-342900">
              <a:spcBef>
                <a:spcPct val="0"/>
              </a:spcBef>
              <a:spcAft>
                <a:spcPts val="1200"/>
              </a:spcAft>
              <a:buClr>
                <a:srgbClr val="77B831"/>
              </a:buClr>
              <a:buFont typeface="Arial"/>
              <a:buChar char="•"/>
            </a:pPr>
            <a:r>
              <a:rPr lang="en-US" sz="2200" b="1" dirty="0">
                <a:solidFill>
                  <a:srgbClr val="000000"/>
                </a:solidFill>
                <a:latin typeface="Century Gothic" panose="020B0502020202020204" pitchFamily="34" charset="0"/>
                <a:ea typeface="Arial" charset="0"/>
                <a:cs typeface="Arial" charset="0"/>
                <a:sym typeface="Verdana" charset="0"/>
                <a:hlinkClick r:id="rId4"/>
              </a:rPr>
              <a:t>J. J.’s List: 4 instructional videos for the Pace bus</a:t>
            </a:r>
            <a:endParaRPr lang="en-US" sz="2200" b="1" dirty="0">
              <a:solidFill>
                <a:srgbClr val="000000"/>
              </a:solidFill>
              <a:latin typeface="Century Gothic" panose="020B0502020202020204" pitchFamily="34" charset="0"/>
              <a:ea typeface="Arial" charset="0"/>
              <a:cs typeface="Arial" charset="0"/>
              <a:sym typeface="Verdana" charset="0"/>
            </a:endParaRPr>
          </a:p>
          <a:p>
            <a:pPr marL="419100" indent="-342900">
              <a:spcBef>
                <a:spcPct val="0"/>
              </a:spcBef>
              <a:spcAft>
                <a:spcPts val="1200"/>
              </a:spcAft>
              <a:buClr>
                <a:srgbClr val="77B831"/>
              </a:buClr>
              <a:buFont typeface="Arial"/>
              <a:buChar char="•"/>
            </a:pPr>
            <a:r>
              <a:rPr lang="en-US" sz="2200" b="1" dirty="0">
                <a:solidFill>
                  <a:srgbClr val="000000"/>
                </a:solidFill>
                <a:latin typeface="Century Gothic" panose="020B0502020202020204" pitchFamily="34" charset="0"/>
                <a:ea typeface="Arial" charset="0"/>
                <a:cs typeface="Arial" charset="0"/>
                <a:sym typeface="Verdana" charset="0"/>
                <a:hlinkClick r:id="rId5"/>
              </a:rPr>
              <a:t>Shirley Ryan Ability Lab: CTA accessibility video</a:t>
            </a:r>
            <a:endParaRPr lang="en-US" sz="2200" b="1" dirty="0">
              <a:solidFill>
                <a:srgbClr val="000000"/>
              </a:solidFill>
              <a:latin typeface="Century Gothic" panose="020B0502020202020204" pitchFamily="34" charset="0"/>
              <a:ea typeface="Arial" charset="0"/>
              <a:cs typeface="Arial" charset="0"/>
              <a:sym typeface="Verdana" charset="0"/>
            </a:endParaRPr>
          </a:p>
          <a:p>
            <a:pPr>
              <a:buClr>
                <a:srgbClr val="77B831"/>
              </a:buClr>
            </a:pPr>
            <a:endParaRPr lang="en-US" sz="2200" b="1" dirty="0">
              <a:solidFill>
                <a:srgbClr val="0A2F49"/>
              </a:solidFill>
              <a:latin typeface="Century Gothic" panose="020B0502020202020204" pitchFamily="34" charset="0"/>
            </a:endParaRPr>
          </a:p>
        </p:txBody>
      </p:sp>
    </p:spTree>
    <p:extLst>
      <p:ext uri="{BB962C8B-B14F-4D97-AF65-F5344CB8AC3E}">
        <p14:creationId xmlns:p14="http://schemas.microsoft.com/office/powerpoint/2010/main" val="3060652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4732F6B-2F9C-B94C-ABDA-CAF473BF391E}"/>
              </a:ext>
            </a:extLst>
          </p:cNvPr>
          <p:cNvSpPr/>
          <p:nvPr/>
        </p:nvSpPr>
        <p:spPr>
          <a:xfrm>
            <a:off x="685800" y="2794775"/>
            <a:ext cx="7772400" cy="1257272"/>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F76A4911-F869-7C4C-9029-0D3E2A9C1844}"/>
              </a:ext>
            </a:extLst>
          </p:cNvPr>
          <p:cNvSpPr/>
          <p:nvPr/>
        </p:nvSpPr>
        <p:spPr>
          <a:xfrm>
            <a:off x="685800" y="2367014"/>
            <a:ext cx="7772400" cy="285583"/>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AD366DF9-3F08-7241-8B9F-B6BBCA0580E3}"/>
              </a:ext>
            </a:extLst>
          </p:cNvPr>
          <p:cNvSpPr/>
          <p:nvPr/>
        </p:nvSpPr>
        <p:spPr>
          <a:xfrm>
            <a:off x="685800" y="4194225"/>
            <a:ext cx="7772400" cy="285583"/>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3" name="Title 2"/>
          <p:cNvSpPr>
            <a:spLocks noGrp="1"/>
          </p:cNvSpPr>
          <p:nvPr>
            <p:ph type="title"/>
          </p:nvPr>
        </p:nvSpPr>
        <p:spPr>
          <a:xfrm>
            <a:off x="685800" y="3115642"/>
            <a:ext cx="7772400" cy="485960"/>
          </a:xfrm>
          <a:ln>
            <a:noFill/>
          </a:ln>
        </p:spPr>
        <p:txBody>
          <a:bodyPr>
            <a:noAutofit/>
          </a:bodyPr>
          <a:lstStyle/>
          <a:p>
            <a:pPr algn="ctr"/>
            <a:r>
              <a:rPr lang="en-US" dirty="0">
                <a:effectLst>
                  <a:outerShdw blurRad="50800" dist="38100" dir="2700000" algn="tl" rotWithShape="0">
                    <a:prstClr val="black">
                      <a:alpha val="40000"/>
                    </a:prstClr>
                  </a:outerShdw>
                </a:effectLst>
              </a:rPr>
              <a:t>RIDESHARE</a:t>
            </a:r>
            <a:endParaRPr lang="en-US" dirty="0">
              <a:solidFill>
                <a:schemeClr val="bg1"/>
              </a:solidFill>
            </a:endParaRPr>
          </a:p>
        </p:txBody>
      </p:sp>
    </p:spTree>
    <p:extLst>
      <p:ext uri="{BB962C8B-B14F-4D97-AF65-F5344CB8AC3E}">
        <p14:creationId xmlns:p14="http://schemas.microsoft.com/office/powerpoint/2010/main" val="28611102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8660" y="586292"/>
            <a:ext cx="7728137" cy="769532"/>
          </a:xfrm>
          <a:prstGeom prst="rect">
            <a:avLst/>
          </a:prstGeom>
          <a:solidFill>
            <a:srgbClr val="0A2F49"/>
          </a:solidFill>
        </p:spPr>
        <p:txBody>
          <a:bodyPr vert="horz" wrap="square" lIns="0" tIns="224118" rIns="0" bIns="0" rtlCol="0">
            <a:spAutoFit/>
          </a:bodyPr>
          <a:lstStyle/>
          <a:p>
            <a:pPr marL="560" algn="ctr">
              <a:spcBef>
                <a:spcPts val="1765"/>
              </a:spcBef>
            </a:pPr>
            <a:r>
              <a:rPr lang="en-US" spc="-44" dirty="0"/>
              <a:t> </a:t>
            </a:r>
            <a:endParaRPr spc="-44" dirty="0"/>
          </a:p>
        </p:txBody>
      </p:sp>
      <p:sp>
        <p:nvSpPr>
          <p:cNvPr id="12" name="TextBox 11">
            <a:extLst>
              <a:ext uri="{FF2B5EF4-FFF2-40B4-BE49-F238E27FC236}">
                <a16:creationId xmlns:a16="http://schemas.microsoft.com/office/drawing/2014/main" id="{07F8488F-287D-4156-8E9E-B3B5B81794AB}"/>
              </a:ext>
            </a:extLst>
          </p:cNvPr>
          <p:cNvSpPr txBox="1"/>
          <p:nvPr/>
        </p:nvSpPr>
        <p:spPr>
          <a:xfrm>
            <a:off x="707203" y="674582"/>
            <a:ext cx="7728137" cy="646331"/>
          </a:xfrm>
          <a:prstGeom prst="rect">
            <a:avLst/>
          </a:prstGeom>
          <a:noFill/>
        </p:spPr>
        <p:txBody>
          <a:bodyPr wrap="square" rtlCol="0">
            <a:spAutoFit/>
          </a:bodyPr>
          <a:lstStyle/>
          <a:p>
            <a:pPr algn="ctr"/>
            <a:r>
              <a:rPr lang="en-US" sz="3600" b="1" dirty="0">
                <a:solidFill>
                  <a:schemeClr val="bg1"/>
                </a:solidFill>
                <a:latin typeface="Arial Black" panose="020B0A04020102020204" pitchFamily="34" charset="0"/>
                <a:cs typeface="Arial" panose="020B0604020202020204" pitchFamily="34" charset="0"/>
              </a:rPr>
              <a:t>UBER</a:t>
            </a:r>
          </a:p>
        </p:txBody>
      </p:sp>
      <p:sp>
        <p:nvSpPr>
          <p:cNvPr id="15" name="TextBox 14">
            <a:extLst>
              <a:ext uri="{FF2B5EF4-FFF2-40B4-BE49-F238E27FC236}">
                <a16:creationId xmlns:a16="http://schemas.microsoft.com/office/drawing/2014/main" id="{B209F331-6754-E74D-B70D-C8856E7A6A43}"/>
              </a:ext>
            </a:extLst>
          </p:cNvPr>
          <p:cNvSpPr txBox="1"/>
          <p:nvPr/>
        </p:nvSpPr>
        <p:spPr>
          <a:xfrm>
            <a:off x="586401" y="1870503"/>
            <a:ext cx="7969739" cy="4401205"/>
          </a:xfrm>
          <a:prstGeom prst="rect">
            <a:avLst/>
          </a:prstGeom>
          <a:noFill/>
        </p:spPr>
        <p:txBody>
          <a:bodyPr wrap="square" rtlCol="0">
            <a:spAutoFit/>
          </a:bodyPr>
          <a:lstStyle/>
          <a:p>
            <a:pPr marL="419100" indent="-342900">
              <a:spcBef>
                <a:spcPct val="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Uber is an on-demand rideshare service (similar to a taxi service).</a:t>
            </a:r>
          </a:p>
          <a:p>
            <a:pPr marL="419100" indent="-342900">
              <a:spcBef>
                <a:spcPct val="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Users request rides using a smartphone app.</a:t>
            </a:r>
          </a:p>
          <a:p>
            <a:pPr marL="419100" indent="-342900">
              <a:spcBef>
                <a:spcPct val="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Drivers use their own cars to transport passengers.</a:t>
            </a:r>
          </a:p>
          <a:p>
            <a:pPr marL="419100" indent="-342900">
              <a:spcBef>
                <a:spcPct val="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Cost: Varies depending on trip, demand, and time of day</a:t>
            </a:r>
          </a:p>
          <a:p>
            <a:pPr marL="876300" lvl="1" indent="-342900">
              <a:spcBef>
                <a:spcPct val="0"/>
              </a:spcBef>
              <a:spcAft>
                <a:spcPts val="1200"/>
              </a:spcAft>
              <a:buClr>
                <a:schemeClr val="tx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No membership fee</a:t>
            </a:r>
          </a:p>
          <a:p>
            <a:pPr marL="876300" lvl="1" indent="-342900">
              <a:spcBef>
                <a:spcPct val="0"/>
              </a:spcBef>
              <a:spcAft>
                <a:spcPts val="1200"/>
              </a:spcAft>
              <a:buClr>
                <a:schemeClr val="tx1"/>
              </a:buClr>
              <a:buFont typeface="Arial" panose="020B0604020202020204" pitchFamily="34" charset="0"/>
              <a:buChar char="•"/>
            </a:pPr>
            <a:r>
              <a:rPr lang="en-US" sz="2200" b="1" dirty="0" err="1">
                <a:solidFill>
                  <a:srgbClr val="0A2F49"/>
                </a:solidFill>
                <a:latin typeface="Century Gothic" panose="020B0502020202020204" pitchFamily="34" charset="0"/>
                <a:ea typeface="Arial" charset="0"/>
                <a:cs typeface="Arial" charset="0"/>
                <a:sym typeface="Verdana" charset="0"/>
              </a:rPr>
              <a:t>UberPool</a:t>
            </a:r>
            <a:r>
              <a:rPr lang="en-US" sz="2200" b="1" dirty="0">
                <a:solidFill>
                  <a:srgbClr val="0A2F49"/>
                </a:solidFill>
                <a:latin typeface="Century Gothic" panose="020B0502020202020204" pitchFamily="34" charset="0"/>
                <a:ea typeface="Arial" charset="0"/>
                <a:cs typeface="Arial" charset="0"/>
                <a:sym typeface="Verdana" charset="0"/>
              </a:rPr>
              <a:t> is a more affordable option that allows users to carpool with other riders.</a:t>
            </a:r>
          </a:p>
          <a:p>
            <a:pPr>
              <a:spcAft>
                <a:spcPts val="1200"/>
              </a:spcAft>
              <a:buClr>
                <a:srgbClr val="77B831"/>
              </a:buClr>
            </a:pPr>
            <a:endParaRPr lang="en-US" sz="2200" b="1" dirty="0">
              <a:solidFill>
                <a:srgbClr val="0A2F49"/>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39693550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D57BCC-8E72-4600-BA09-C6143A13BBDB}"/>
              </a:ext>
            </a:extLst>
          </p:cNvPr>
          <p:cNvSpPr/>
          <p:nvPr/>
        </p:nvSpPr>
        <p:spPr>
          <a:xfrm>
            <a:off x="422031" y="615462"/>
            <a:ext cx="8203223" cy="585809"/>
          </a:xfrm>
          <a:prstGeom prst="rect">
            <a:avLst/>
          </a:prstGeom>
          <a:solidFill>
            <a:srgbClr val="77B831"/>
          </a:solidFill>
          <a:ln>
            <a:solidFill>
              <a:srgbClr val="77B8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22031" y="681513"/>
            <a:ext cx="8203223" cy="743733"/>
          </a:xfrm>
        </p:spPr>
        <p:txBody>
          <a:bodyPr>
            <a:normAutofit/>
          </a:bodyPr>
          <a:lstStyle/>
          <a:p>
            <a:pPr algn="ctr"/>
            <a:r>
              <a:rPr lang="en-US" dirty="0">
                <a:solidFill>
                  <a:schemeClr val="bg1"/>
                </a:solidFill>
                <a:effectLst>
                  <a:outerShdw blurRad="50800" dist="38100" dir="2700000" algn="tl" rotWithShape="0">
                    <a:prstClr val="black">
                      <a:alpha val="40000"/>
                    </a:prstClr>
                  </a:outerShdw>
                </a:effectLst>
              </a:rPr>
              <a:t>UBER ACCESSIBILITY</a:t>
            </a:r>
          </a:p>
        </p:txBody>
      </p:sp>
      <p:sp>
        <p:nvSpPr>
          <p:cNvPr id="3" name="Content Placeholder 2"/>
          <p:cNvSpPr>
            <a:spLocks noGrp="1"/>
          </p:cNvSpPr>
          <p:nvPr>
            <p:ph idx="1"/>
          </p:nvPr>
        </p:nvSpPr>
        <p:spPr>
          <a:xfrm>
            <a:off x="264803" y="1491297"/>
            <a:ext cx="8614393" cy="4880524"/>
          </a:xfrm>
        </p:spPr>
        <p:txBody>
          <a:bodyPr>
            <a:noAutofit/>
          </a:bodyPr>
          <a:lstStyle/>
          <a:p>
            <a:pPr marL="419100" indent="-342900">
              <a:spcBef>
                <a:spcPct val="0"/>
              </a:spcBef>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Uber has </a:t>
            </a:r>
            <a:r>
              <a:rPr lang="en-US" sz="2200" b="1" dirty="0">
                <a:solidFill>
                  <a:srgbClr val="0A2F49"/>
                </a:solidFill>
                <a:latin typeface="Century Gothic" panose="020B0502020202020204" pitchFamily="34" charset="0"/>
                <a:ea typeface="Arial" charset="0"/>
                <a:cs typeface="Arial" charset="0"/>
                <a:sym typeface="Verdana" charset="0"/>
                <a:hlinkClick r:id="rId3">
                  <a:extLst>
                    <a:ext uri="{A12FA001-AC4F-418D-AE19-62706E023703}">
                      <ahyp:hlinkClr xmlns:ahyp="http://schemas.microsoft.com/office/drawing/2018/hyperlinkcolor" val="tx"/>
                    </a:ext>
                  </a:extLst>
                </a:hlinkClick>
              </a:rPr>
              <a:t>accessible options and accessibility features </a:t>
            </a:r>
            <a:r>
              <a:rPr lang="en-US" sz="2200" b="1" dirty="0">
                <a:solidFill>
                  <a:srgbClr val="0A2F49"/>
                </a:solidFill>
                <a:latin typeface="Century Gothic" panose="020B0502020202020204" pitchFamily="34" charset="0"/>
                <a:ea typeface="Arial" charset="0"/>
                <a:cs typeface="Arial" charset="0"/>
                <a:sym typeface="Verdana" charset="0"/>
              </a:rPr>
              <a:t>for people with various kinds of disabilities:</a:t>
            </a:r>
          </a:p>
          <a:p>
            <a:pPr marL="876300" lvl="1" indent="-342900">
              <a:spcBef>
                <a:spcPct val="0"/>
              </a:spcBef>
              <a:spcAft>
                <a:spcPts val="600"/>
              </a:spcAft>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Blindness or low vision</a:t>
            </a:r>
          </a:p>
          <a:p>
            <a:pPr marL="876300" lvl="1" indent="-342900">
              <a:spcBef>
                <a:spcPct val="0"/>
              </a:spcBef>
              <a:spcAft>
                <a:spcPts val="600"/>
              </a:spcAft>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Deafness or hearing impairments</a:t>
            </a:r>
          </a:p>
          <a:p>
            <a:pPr marL="876300" lvl="1" indent="-342900">
              <a:spcBef>
                <a:spcPct val="0"/>
              </a:spcBef>
              <a:spcAft>
                <a:spcPts val="600"/>
              </a:spcAft>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Mobility disabilities</a:t>
            </a:r>
          </a:p>
          <a:p>
            <a:pPr marL="1562100" lvl="2" indent="-342900">
              <a:spcBef>
                <a:spcPct val="0"/>
              </a:spcBef>
              <a:spcAft>
                <a:spcPts val="600"/>
              </a:spcAft>
              <a:buClr>
                <a:srgbClr val="000000"/>
              </a:buClr>
              <a:buFont typeface="Arial"/>
              <a:buChar char="•"/>
            </a:pPr>
            <a:r>
              <a:rPr lang="en-US" sz="2200" b="1" dirty="0" err="1">
                <a:solidFill>
                  <a:srgbClr val="0A2F49"/>
                </a:solidFill>
                <a:latin typeface="Century Gothic" panose="020B0502020202020204" pitchFamily="34" charset="0"/>
                <a:ea typeface="Arial" charset="0"/>
                <a:cs typeface="Arial" charset="0"/>
                <a:sym typeface="Verdana" charset="0"/>
              </a:rPr>
              <a:t>UberWAV</a:t>
            </a:r>
            <a:r>
              <a:rPr lang="en-US" sz="2200" b="1" dirty="0">
                <a:solidFill>
                  <a:srgbClr val="0A2F49"/>
                </a:solidFill>
                <a:latin typeface="Century Gothic" panose="020B0502020202020204" pitchFamily="34" charset="0"/>
                <a:ea typeface="Arial" charset="0"/>
                <a:cs typeface="Arial" charset="0"/>
                <a:sym typeface="Verdana" charset="0"/>
              </a:rPr>
              <a:t> has wheelchair-accessible vehicles. </a:t>
            </a:r>
          </a:p>
          <a:p>
            <a:pPr marL="1562100" lvl="2" indent="-342900">
              <a:spcBef>
                <a:spcPct val="0"/>
              </a:spcBef>
              <a:spcAft>
                <a:spcPts val="600"/>
              </a:spcAft>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All drivers are expected to accommodate users with assistive devices, including walkers and folding wheelchairs.</a:t>
            </a:r>
          </a:p>
          <a:p>
            <a:pPr marL="419100" indent="-342900">
              <a:spcBef>
                <a:spcPct val="0"/>
              </a:spcBef>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All drivers are expected to accommodate service animals.</a:t>
            </a:r>
          </a:p>
          <a:p>
            <a:pPr marL="419100" indent="-342900">
              <a:spcBef>
                <a:spcPct val="0"/>
              </a:spcBef>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Uber also hires drivers with disabilities:</a:t>
            </a:r>
          </a:p>
          <a:p>
            <a:pPr marL="876300" lvl="1" indent="-342900">
              <a:spcBef>
                <a:spcPct val="0"/>
              </a:spcBef>
              <a:spcAft>
                <a:spcPts val="600"/>
              </a:spcAft>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Thousands of deaf and hearing impaired drivers</a:t>
            </a:r>
          </a:p>
          <a:p>
            <a:pPr marL="876300" lvl="1" indent="-342900">
              <a:spcBef>
                <a:spcPct val="0"/>
              </a:spcBef>
              <a:spcAft>
                <a:spcPts val="600"/>
              </a:spcAft>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Some drivers with physical disabilities use vehicle modifications (e.g., hand controls)</a:t>
            </a:r>
          </a:p>
          <a:p>
            <a:pPr marL="274320" lvl="1" indent="0">
              <a:buClr>
                <a:srgbClr val="77B831"/>
              </a:buClr>
              <a:buNone/>
            </a:pPr>
            <a:endParaRPr lang="en-US" altLang="en-US" sz="2200" b="1" dirty="0">
              <a:solidFill>
                <a:srgbClr val="0A2F49"/>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39423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B209F331-6754-E74D-B70D-C8856E7A6A43}"/>
              </a:ext>
            </a:extLst>
          </p:cNvPr>
          <p:cNvSpPr txBox="1"/>
          <p:nvPr/>
        </p:nvSpPr>
        <p:spPr>
          <a:xfrm>
            <a:off x="449744" y="2306108"/>
            <a:ext cx="8285859" cy="2384371"/>
          </a:xfrm>
          <a:prstGeom prst="rect">
            <a:avLst/>
          </a:prstGeom>
          <a:noFill/>
        </p:spPr>
        <p:txBody>
          <a:bodyPr wrap="square" rtlCol="0">
            <a:spAutoFit/>
          </a:bodyPr>
          <a:lstStyle/>
          <a:p>
            <a:pPr marL="419100" indent="-342900">
              <a:lnSpc>
                <a:spcPct val="110000"/>
              </a:lnSpc>
              <a:spcBef>
                <a:spcPct val="0"/>
              </a:spcBef>
              <a:spcAft>
                <a:spcPts val="1200"/>
              </a:spcAft>
              <a:buClr>
                <a:srgbClr val="92D050"/>
              </a:buClr>
              <a:buFont typeface="Wingdings" pitchFamily="2" charset="2"/>
              <a:buChar char="Ø"/>
            </a:pPr>
            <a:r>
              <a:rPr lang="en-US" sz="2200" b="1" dirty="0">
                <a:solidFill>
                  <a:srgbClr val="0A2F49"/>
                </a:solidFill>
                <a:latin typeface="Century Gothic" panose="020B0502020202020204" pitchFamily="34" charset="0"/>
                <a:ea typeface="Arial" charset="0"/>
                <a:cs typeface="Arial" charset="0"/>
                <a:sym typeface="Verdana" charset="0"/>
              </a:rPr>
              <a:t>Accessible transportation</a:t>
            </a:r>
          </a:p>
          <a:p>
            <a:pPr marL="419100" indent="-342900">
              <a:lnSpc>
                <a:spcPct val="110000"/>
              </a:lnSpc>
              <a:spcBef>
                <a:spcPct val="0"/>
              </a:spcBef>
              <a:spcAft>
                <a:spcPts val="1200"/>
              </a:spcAft>
              <a:buClr>
                <a:srgbClr val="92D050"/>
              </a:buClr>
              <a:buFont typeface="Wingdings" pitchFamily="2" charset="2"/>
              <a:buChar char="Ø"/>
            </a:pPr>
            <a:r>
              <a:rPr lang="en-US" sz="2200" b="1" dirty="0">
                <a:solidFill>
                  <a:srgbClr val="0A2F49"/>
                </a:solidFill>
                <a:latin typeface="Century Gothic" panose="020B0502020202020204" pitchFamily="34" charset="0"/>
                <a:ea typeface="Arial" charset="0"/>
                <a:cs typeface="Arial" charset="0"/>
                <a:sym typeface="Verdana" charset="0"/>
              </a:rPr>
              <a:t>Local transportation options for refugees with disabilities in Chicago and Illinois</a:t>
            </a:r>
          </a:p>
          <a:p>
            <a:pPr marL="419100" indent="-342900">
              <a:lnSpc>
                <a:spcPct val="110000"/>
              </a:lnSpc>
              <a:spcBef>
                <a:spcPct val="0"/>
              </a:spcBef>
              <a:spcAft>
                <a:spcPts val="1200"/>
              </a:spcAft>
              <a:buClr>
                <a:srgbClr val="92D050"/>
              </a:buClr>
              <a:buFont typeface="Wingdings" pitchFamily="2" charset="2"/>
              <a:buChar char="Ø"/>
            </a:pPr>
            <a:r>
              <a:rPr lang="en-US" sz="2200" b="1" dirty="0">
                <a:solidFill>
                  <a:srgbClr val="0A2F49"/>
                </a:solidFill>
                <a:latin typeface="Century Gothic" panose="020B0502020202020204" pitchFamily="34" charset="0"/>
                <a:ea typeface="Arial" charset="0"/>
                <a:cs typeface="Arial" charset="0"/>
                <a:sym typeface="Verdana" charset="0"/>
              </a:rPr>
              <a:t>Available transportation-related trainings and supports</a:t>
            </a:r>
          </a:p>
          <a:p>
            <a:pPr marL="419100" indent="-342900">
              <a:lnSpc>
                <a:spcPct val="110000"/>
              </a:lnSpc>
              <a:spcBef>
                <a:spcPct val="0"/>
              </a:spcBef>
              <a:spcAft>
                <a:spcPts val="1200"/>
              </a:spcAft>
              <a:buClr>
                <a:srgbClr val="92D050"/>
              </a:buClr>
              <a:buFont typeface="Wingdings" pitchFamily="2" charset="2"/>
              <a:buChar char="Ø"/>
            </a:pPr>
            <a:r>
              <a:rPr lang="en-US" sz="2200" b="1" dirty="0">
                <a:solidFill>
                  <a:srgbClr val="0A2F49"/>
                </a:solidFill>
                <a:latin typeface="Century Gothic" panose="020B0502020202020204" pitchFamily="34" charset="0"/>
                <a:ea typeface="Arial" charset="0"/>
                <a:cs typeface="Arial" charset="0"/>
                <a:sym typeface="Verdana" charset="0"/>
              </a:rPr>
              <a:t>Driver rehabilitation </a:t>
            </a:r>
          </a:p>
        </p:txBody>
      </p:sp>
      <p:sp>
        <p:nvSpPr>
          <p:cNvPr id="5" name="Rectangle 4">
            <a:extLst>
              <a:ext uri="{FF2B5EF4-FFF2-40B4-BE49-F238E27FC236}">
                <a16:creationId xmlns:a16="http://schemas.microsoft.com/office/drawing/2014/main" id="{F5D37B4A-2256-DA4B-BBE0-4E128CB05214}"/>
              </a:ext>
            </a:extLst>
          </p:cNvPr>
          <p:cNvSpPr/>
          <p:nvPr/>
        </p:nvSpPr>
        <p:spPr>
          <a:xfrm>
            <a:off x="706474" y="516951"/>
            <a:ext cx="7772400" cy="1137037"/>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07F8488F-287D-4156-8E9E-B3B5B81794AB}"/>
              </a:ext>
            </a:extLst>
          </p:cNvPr>
          <p:cNvSpPr txBox="1"/>
          <p:nvPr/>
        </p:nvSpPr>
        <p:spPr>
          <a:xfrm>
            <a:off x="707931" y="576770"/>
            <a:ext cx="7728137" cy="1077218"/>
          </a:xfrm>
          <a:prstGeom prst="rect">
            <a:avLst/>
          </a:prstGeom>
          <a:noFill/>
        </p:spPr>
        <p:txBody>
          <a:bodyPr wrap="square" rtlCol="0">
            <a:spAutoFit/>
          </a:bodyPr>
          <a:lstStyle/>
          <a:p>
            <a:pPr algn="ctr"/>
            <a:r>
              <a:rPr lang="en-US" sz="3200" b="1" dirty="0">
                <a:solidFill>
                  <a:schemeClr val="bg1"/>
                </a:solidFill>
                <a:latin typeface="Arial Black" panose="020B0A04020102020204" pitchFamily="34" charset="0"/>
                <a:cs typeface="Arial" panose="020B0604020202020204" pitchFamily="34" charset="0"/>
              </a:rPr>
              <a:t>TRANSPORTATION MODULE OVERVIEW</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4732F6B-2F9C-B94C-ABDA-CAF473BF391E}"/>
              </a:ext>
            </a:extLst>
          </p:cNvPr>
          <p:cNvSpPr/>
          <p:nvPr/>
        </p:nvSpPr>
        <p:spPr>
          <a:xfrm>
            <a:off x="685800" y="2794775"/>
            <a:ext cx="7772400" cy="1257272"/>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F76A4911-F869-7C4C-9029-0D3E2A9C1844}"/>
              </a:ext>
            </a:extLst>
          </p:cNvPr>
          <p:cNvSpPr/>
          <p:nvPr/>
        </p:nvSpPr>
        <p:spPr>
          <a:xfrm>
            <a:off x="685800" y="2367014"/>
            <a:ext cx="7772400" cy="285583"/>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13" name="Rectangle 12">
            <a:extLst>
              <a:ext uri="{FF2B5EF4-FFF2-40B4-BE49-F238E27FC236}">
                <a16:creationId xmlns:a16="http://schemas.microsoft.com/office/drawing/2014/main" id="{AD366DF9-3F08-7241-8B9F-B6BBCA0580E3}"/>
              </a:ext>
            </a:extLst>
          </p:cNvPr>
          <p:cNvSpPr/>
          <p:nvPr/>
        </p:nvSpPr>
        <p:spPr>
          <a:xfrm>
            <a:off x="685800" y="4194225"/>
            <a:ext cx="7772400" cy="285583"/>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3" name="Title 2"/>
          <p:cNvSpPr>
            <a:spLocks noGrp="1"/>
          </p:cNvSpPr>
          <p:nvPr>
            <p:ph type="title"/>
          </p:nvPr>
        </p:nvSpPr>
        <p:spPr>
          <a:xfrm>
            <a:off x="685800" y="3115642"/>
            <a:ext cx="7772400" cy="485960"/>
          </a:xfrm>
          <a:ln>
            <a:noFill/>
          </a:ln>
        </p:spPr>
        <p:txBody>
          <a:bodyPr>
            <a:noAutofit/>
          </a:bodyPr>
          <a:lstStyle/>
          <a:p>
            <a:pPr algn="ctr"/>
            <a:r>
              <a:rPr lang="en-US" dirty="0">
                <a:solidFill>
                  <a:schemeClr val="bg1"/>
                </a:solidFill>
                <a:effectLst>
                  <a:outerShdw blurRad="50800" dist="38100" dir="2700000" algn="tl" rotWithShape="0">
                    <a:prstClr val="black">
                      <a:alpha val="40000"/>
                    </a:prstClr>
                  </a:outerShdw>
                </a:effectLst>
              </a:rPr>
              <a:t>DRIVER REHABILITATION</a:t>
            </a:r>
            <a:endParaRPr lang="en-US" dirty="0">
              <a:solidFill>
                <a:schemeClr val="bg1"/>
              </a:solidFill>
            </a:endParaRPr>
          </a:p>
        </p:txBody>
      </p:sp>
    </p:spTree>
    <p:extLst>
      <p:ext uri="{BB962C8B-B14F-4D97-AF65-F5344CB8AC3E}">
        <p14:creationId xmlns:p14="http://schemas.microsoft.com/office/powerpoint/2010/main" val="1406615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D57BCC-8E72-4600-BA09-C6143A13BBDB}"/>
              </a:ext>
            </a:extLst>
          </p:cNvPr>
          <p:cNvSpPr/>
          <p:nvPr/>
        </p:nvSpPr>
        <p:spPr>
          <a:xfrm>
            <a:off x="470388" y="486179"/>
            <a:ext cx="8203223" cy="1016114"/>
          </a:xfrm>
          <a:prstGeom prst="rect">
            <a:avLst/>
          </a:prstGeom>
          <a:solidFill>
            <a:srgbClr val="77B831"/>
          </a:solidFill>
          <a:ln>
            <a:solidFill>
              <a:srgbClr val="77B8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0388" y="552230"/>
            <a:ext cx="8203223" cy="743733"/>
          </a:xfrm>
        </p:spPr>
        <p:txBody>
          <a:bodyPr>
            <a:normAutofit fontScale="90000"/>
          </a:bodyPr>
          <a:lstStyle/>
          <a:p>
            <a:pPr algn="ctr"/>
            <a:r>
              <a:rPr lang="en-US" dirty="0">
                <a:effectLst>
                  <a:outerShdw blurRad="50800" dist="38100" dir="2700000" algn="tl" rotWithShape="0">
                    <a:prstClr val="black">
                      <a:alpha val="40000"/>
                    </a:prstClr>
                  </a:outerShdw>
                </a:effectLst>
              </a:rPr>
              <a:t>DRIVER REHABILITATION EVALUATION</a:t>
            </a:r>
            <a:endParaRPr lang="en-US" dirty="0">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470388" y="2053989"/>
            <a:ext cx="8203224" cy="4317832"/>
          </a:xfrm>
        </p:spPr>
        <p:txBody>
          <a:bodyPr>
            <a:noAutofit/>
          </a:bodyPr>
          <a:lstStyle/>
          <a:p>
            <a:pPr marL="419100" indent="-342900" eaLnBrk="1" hangingPunct="1">
              <a:spcBef>
                <a:spcPct val="0"/>
              </a:spcBef>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Offered by the Occupational Therapy Department at Rush University Medical Center in Chicago to drivers referred by a physician</a:t>
            </a:r>
          </a:p>
          <a:p>
            <a:pPr marL="419100" indent="-342900" eaLnBrk="1" hangingPunct="1">
              <a:spcBef>
                <a:spcPct val="0"/>
              </a:spcBef>
              <a:buClr>
                <a:srgbClr val="77B831"/>
              </a:buClr>
              <a:buFont typeface="Arial"/>
              <a:buChar char="•"/>
            </a:pPr>
            <a:endParaRPr lang="en-US" sz="2200" b="1" dirty="0">
              <a:solidFill>
                <a:srgbClr val="0A2F49"/>
              </a:solidFill>
              <a:latin typeface="Century Gothic" panose="020B0502020202020204" pitchFamily="34" charset="0"/>
              <a:ea typeface="Arial" charset="0"/>
              <a:cs typeface="Arial" charset="0"/>
              <a:sym typeface="Verdana" charset="0"/>
            </a:endParaRPr>
          </a:p>
          <a:p>
            <a:pPr marL="419100" indent="-342900" eaLnBrk="1" hangingPunct="1">
              <a:spcBef>
                <a:spcPct val="0"/>
              </a:spcBef>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2-part evaluation:</a:t>
            </a:r>
          </a:p>
          <a:p>
            <a:pPr marL="876300" lvl="1" indent="-342900">
              <a:spcBef>
                <a:spcPct val="0"/>
              </a:spcBef>
              <a:buClr>
                <a:schemeClr val="tx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Clinical</a:t>
            </a:r>
          </a:p>
          <a:p>
            <a:pPr marL="876300" lvl="1" indent="-342900">
              <a:spcBef>
                <a:spcPct val="0"/>
              </a:spcBef>
              <a:buClr>
                <a:schemeClr val="tx1"/>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Behind-the-wheel</a:t>
            </a:r>
          </a:p>
          <a:p>
            <a:pPr marL="274320" lvl="1" indent="0">
              <a:buClr>
                <a:srgbClr val="77B831"/>
              </a:buClr>
              <a:buNone/>
            </a:pPr>
            <a:endParaRPr lang="en-US" altLang="en-US" sz="2200" b="1" dirty="0">
              <a:solidFill>
                <a:srgbClr val="0A2F49"/>
              </a:solidFill>
              <a:latin typeface="Century Gothic" panose="020B0502020202020204" pitchFamily="34" charset="0"/>
              <a:ea typeface="Arial" charset="0"/>
              <a:cs typeface="Arial" charset="0"/>
            </a:endParaRPr>
          </a:p>
        </p:txBody>
      </p:sp>
      <p:pic>
        <p:nvPicPr>
          <p:cNvPr id="6" name="Shape 266">
            <a:extLst>
              <a:ext uri="{FF2B5EF4-FFF2-40B4-BE49-F238E27FC236}">
                <a16:creationId xmlns:a16="http://schemas.microsoft.com/office/drawing/2014/main" id="{B96B5B0D-4F26-5340-B3B4-73A26CE54E98}"/>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043" y="3965526"/>
            <a:ext cx="3909568" cy="24062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81602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D57BCC-8E72-4600-BA09-C6143A13BBDB}"/>
              </a:ext>
            </a:extLst>
          </p:cNvPr>
          <p:cNvSpPr/>
          <p:nvPr/>
        </p:nvSpPr>
        <p:spPr>
          <a:xfrm>
            <a:off x="470388" y="486179"/>
            <a:ext cx="8203223" cy="1016114"/>
          </a:xfrm>
          <a:prstGeom prst="rect">
            <a:avLst/>
          </a:prstGeom>
          <a:solidFill>
            <a:srgbClr val="77B831"/>
          </a:solidFill>
          <a:ln>
            <a:solidFill>
              <a:srgbClr val="77B8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0388" y="552230"/>
            <a:ext cx="8203223" cy="743733"/>
          </a:xfrm>
        </p:spPr>
        <p:txBody>
          <a:bodyPr>
            <a:normAutofit fontScale="90000"/>
          </a:bodyPr>
          <a:lstStyle/>
          <a:p>
            <a:pPr algn="ctr"/>
            <a:r>
              <a:rPr lang="en-US" dirty="0">
                <a:effectLst>
                  <a:outerShdw blurRad="50800" dist="38100" dir="2700000" algn="tl" rotWithShape="0">
                    <a:prstClr val="black">
                      <a:alpha val="40000"/>
                    </a:prstClr>
                  </a:outerShdw>
                </a:effectLst>
              </a:rPr>
              <a:t>RUSH DRIVER EVALUATION: POTENTIAL COST</a:t>
            </a:r>
            <a:endParaRPr lang="en-US" dirty="0">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629640" y="2179495"/>
            <a:ext cx="7884718" cy="4317832"/>
          </a:xfrm>
        </p:spPr>
        <p:txBody>
          <a:bodyPr>
            <a:noAutofit/>
          </a:bodyPr>
          <a:lstStyle/>
          <a:p>
            <a:pPr marL="419100" indent="-342900" eaLnBrk="1" hangingPunct="1">
              <a:spcBef>
                <a:spcPct val="0"/>
              </a:spcBef>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Most insurance will cover the cost of the clinical but not the behind-the-wheel evaluation, additional training, or equipment.</a:t>
            </a:r>
          </a:p>
          <a:p>
            <a:pPr marL="419100" indent="-342900" eaLnBrk="1" hangingPunct="1">
              <a:spcBef>
                <a:spcPct val="0"/>
              </a:spcBef>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Alternative funding sources may be available through PRIDE partners.</a:t>
            </a:r>
          </a:p>
          <a:p>
            <a:pPr marL="274320" lvl="1" indent="0">
              <a:buClr>
                <a:srgbClr val="77B831"/>
              </a:buClr>
              <a:buNone/>
            </a:pPr>
            <a:endParaRPr lang="en-US" altLang="en-US" sz="2200" b="1" dirty="0">
              <a:solidFill>
                <a:srgbClr val="0A2F49"/>
              </a:solidFill>
              <a:latin typeface="Century Gothic" panose="020B0502020202020204" pitchFamily="34" charset="0"/>
              <a:ea typeface="Arial" charset="0"/>
              <a:cs typeface="Arial" charset="0"/>
            </a:endParaRPr>
          </a:p>
        </p:txBody>
      </p:sp>
      <p:pic>
        <p:nvPicPr>
          <p:cNvPr id="7" name="Shape 273">
            <a:extLst>
              <a:ext uri="{FF2B5EF4-FFF2-40B4-BE49-F238E27FC236}">
                <a16:creationId xmlns:a16="http://schemas.microsoft.com/office/drawing/2014/main" id="{147920A4-11C8-8D4E-8397-C1A609597C5E}"/>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7956" y="4098521"/>
            <a:ext cx="4466402" cy="20691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93177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D57BCC-8E72-4600-BA09-C6143A13BBDB}"/>
              </a:ext>
            </a:extLst>
          </p:cNvPr>
          <p:cNvSpPr/>
          <p:nvPr/>
        </p:nvSpPr>
        <p:spPr>
          <a:xfrm>
            <a:off x="470388" y="486179"/>
            <a:ext cx="8203223" cy="1016114"/>
          </a:xfrm>
          <a:prstGeom prst="rect">
            <a:avLst/>
          </a:prstGeom>
          <a:solidFill>
            <a:srgbClr val="77B831"/>
          </a:solidFill>
          <a:ln>
            <a:solidFill>
              <a:srgbClr val="77B8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0388" y="552230"/>
            <a:ext cx="8203223" cy="743733"/>
          </a:xfrm>
        </p:spPr>
        <p:txBody>
          <a:bodyPr>
            <a:normAutofit fontScale="90000"/>
          </a:bodyPr>
          <a:lstStyle/>
          <a:p>
            <a:pPr algn="ctr"/>
            <a:r>
              <a:rPr lang="en-US" dirty="0">
                <a:effectLst>
                  <a:outerShdw blurRad="50800" dist="38100" dir="2700000" algn="tl" rotWithShape="0">
                    <a:prstClr val="black">
                      <a:alpha val="40000"/>
                    </a:prstClr>
                  </a:outerShdw>
                </a:effectLst>
              </a:rPr>
              <a:t>RUSH DRIVER EVALUATION: ELIGIBILITY</a:t>
            </a:r>
            <a:endParaRPr lang="en-US" dirty="0">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629640" y="2179495"/>
            <a:ext cx="7884718" cy="4317832"/>
          </a:xfrm>
        </p:spPr>
        <p:txBody>
          <a:bodyPr>
            <a:noAutofit/>
          </a:bodyPr>
          <a:lstStyle/>
          <a:p>
            <a:pPr marL="419100" indent="-342900" eaLnBrk="1" hangingPunct="1">
              <a:spcBef>
                <a:spcPct val="0"/>
              </a:spcBef>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Eligibility requirements:</a:t>
            </a:r>
          </a:p>
          <a:p>
            <a:pPr marL="876300" lvl="1" indent="-342900">
              <a:spcBef>
                <a:spcPct val="0"/>
              </a:spcBef>
              <a:buClr>
                <a:srgbClr val="000000"/>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Seizure-free for at least 6 months</a:t>
            </a:r>
          </a:p>
          <a:p>
            <a:pPr marL="876300" lvl="1" indent="-342900">
              <a:spcBef>
                <a:spcPct val="0"/>
              </a:spcBef>
              <a:buClr>
                <a:srgbClr val="000000"/>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Must have a referral from a physician</a:t>
            </a:r>
          </a:p>
          <a:p>
            <a:pPr marL="876300" lvl="1" indent="-342900">
              <a:spcBef>
                <a:spcPct val="0"/>
              </a:spcBef>
              <a:buClr>
                <a:srgbClr val="000000"/>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Must have valid driver’s license or permit</a:t>
            </a:r>
          </a:p>
          <a:p>
            <a:pPr marL="876300" lvl="1" indent="-342900">
              <a:spcBef>
                <a:spcPct val="0"/>
              </a:spcBef>
              <a:buClr>
                <a:srgbClr val="000000"/>
              </a:buClr>
            </a:pPr>
            <a:endParaRPr lang="en-US" sz="2200" b="1" dirty="0">
              <a:solidFill>
                <a:srgbClr val="0A2F49"/>
              </a:solidFill>
              <a:latin typeface="Century Gothic" panose="020B0502020202020204" pitchFamily="34" charset="0"/>
              <a:ea typeface="Arial" charset="0"/>
              <a:cs typeface="Arial" charset="0"/>
              <a:sym typeface="Verdana" charset="0"/>
            </a:endParaRPr>
          </a:p>
          <a:p>
            <a:pPr marL="419100" indent="-342900" eaLnBrk="1" hangingPunct="1">
              <a:spcBef>
                <a:spcPct val="0"/>
              </a:spcBef>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Contact phone:</a:t>
            </a:r>
          </a:p>
          <a:p>
            <a:pPr marL="876300" lvl="1" indent="-342900">
              <a:spcBef>
                <a:spcPct val="0"/>
              </a:spcBef>
              <a:buClr>
                <a:srgbClr val="000000"/>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	(312)-563-2454</a:t>
            </a:r>
          </a:p>
          <a:p>
            <a:pPr marL="274320" lvl="1" indent="0">
              <a:buClr>
                <a:srgbClr val="77B831"/>
              </a:buClr>
              <a:buNone/>
            </a:pPr>
            <a:endParaRPr lang="en-US" altLang="en-US" sz="2200" b="1" dirty="0">
              <a:solidFill>
                <a:srgbClr val="0A2F49"/>
              </a:solidFill>
              <a:latin typeface="Century Gothic" panose="020B0502020202020204" pitchFamily="34" charset="0"/>
              <a:ea typeface="Arial" charset="0"/>
              <a:cs typeface="Arial" charset="0"/>
            </a:endParaRPr>
          </a:p>
        </p:txBody>
      </p:sp>
      <p:pic>
        <p:nvPicPr>
          <p:cNvPr id="6" name="Shape 266">
            <a:extLst>
              <a:ext uri="{FF2B5EF4-FFF2-40B4-BE49-F238E27FC236}">
                <a16:creationId xmlns:a16="http://schemas.microsoft.com/office/drawing/2014/main" id="{F55D6445-2229-4848-B0C6-C519AC789617}"/>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9246" y="4138209"/>
            <a:ext cx="4075112" cy="22336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96209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66A402F-B09B-4824-9660-35247289B614}"/>
              </a:ext>
            </a:extLst>
          </p:cNvPr>
          <p:cNvSpPr/>
          <p:nvPr/>
        </p:nvSpPr>
        <p:spPr>
          <a:xfrm>
            <a:off x="713678" y="496956"/>
            <a:ext cx="7772400" cy="1137037"/>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6E62779C-843A-DB44-A143-AC0AF38E580B}"/>
              </a:ext>
            </a:extLst>
          </p:cNvPr>
          <p:cNvSpPr txBox="1"/>
          <p:nvPr/>
        </p:nvSpPr>
        <p:spPr>
          <a:xfrm>
            <a:off x="469663" y="1974918"/>
            <a:ext cx="8208171" cy="4278094"/>
          </a:xfrm>
          <a:prstGeom prst="rect">
            <a:avLst/>
          </a:prstGeom>
          <a:noFill/>
        </p:spPr>
        <p:txBody>
          <a:bodyPr wrap="square" rtlCol="0">
            <a:spAutoFit/>
          </a:bodyPr>
          <a:lstStyle/>
          <a:p>
            <a:pPr marL="419100" indent="-342900">
              <a:spcBef>
                <a:spcPct val="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Many individuals do return to driving after acquiring a disability.</a:t>
            </a:r>
          </a:p>
          <a:p>
            <a:pPr marL="419100" indent="-342900">
              <a:spcBef>
                <a:spcPct val="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If a driver rehabilitation evaluation determines that an individual is safe to return to driving, further training and vehicle modifications may be recommended.</a:t>
            </a:r>
          </a:p>
          <a:p>
            <a:pPr marL="419100" indent="-342900">
              <a:spcBef>
                <a:spcPct val="0"/>
              </a:spcBef>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Examples of vehicle modifications:</a:t>
            </a:r>
          </a:p>
          <a:p>
            <a:pPr marL="876300" lvl="1" indent="-342900">
              <a:spcBef>
                <a:spcPct val="0"/>
              </a:spcBef>
              <a:buClr>
                <a:srgbClr val="0A2F49"/>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Hand controls</a:t>
            </a:r>
          </a:p>
          <a:p>
            <a:pPr marL="876300" lvl="1" indent="-342900">
              <a:spcBef>
                <a:spcPct val="0"/>
              </a:spcBef>
              <a:buClr>
                <a:srgbClr val="0A2F49"/>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Adjustable seats and foot pedals</a:t>
            </a:r>
          </a:p>
          <a:p>
            <a:pPr marL="876300" lvl="1" indent="-342900">
              <a:spcBef>
                <a:spcPct val="0"/>
              </a:spcBef>
              <a:buClr>
                <a:srgbClr val="0A2F49"/>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Extra-wide doors</a:t>
            </a:r>
          </a:p>
          <a:p>
            <a:pPr marL="876300" lvl="1" indent="-342900">
              <a:spcBef>
                <a:spcPct val="0"/>
              </a:spcBef>
              <a:spcAft>
                <a:spcPts val="1200"/>
              </a:spcAft>
              <a:buClr>
                <a:srgbClr val="0A2F49"/>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Support handles for entry and exit</a:t>
            </a:r>
            <a:endParaRPr lang="en-US" sz="2200" b="1" dirty="0">
              <a:solidFill>
                <a:srgbClr val="0A2F49"/>
              </a:solidFill>
              <a:latin typeface="Century Gothic" panose="020B0502020202020204" pitchFamily="34" charset="0"/>
              <a:ea typeface="Arial" charset="0"/>
              <a:cs typeface="Arial" charset="0"/>
              <a:sym typeface="Verdana" charset="0"/>
              <a:hlinkClick r:id="rId3">
                <a:extLst>
                  <a:ext uri="{A12FA001-AC4F-418D-AE19-62706E023703}">
                    <ahyp:hlinkClr xmlns:ahyp="http://schemas.microsoft.com/office/drawing/2018/hyperlinkcolor" val="tx"/>
                  </a:ext>
                </a:extLst>
              </a:hlinkClick>
            </a:endParaRPr>
          </a:p>
          <a:p>
            <a:pPr marL="419100" indent="-342900">
              <a:spcBef>
                <a:spcPct val="0"/>
              </a:spcBef>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hlinkClick r:id="rId3">
                  <a:extLst>
                    <a:ext uri="{A12FA001-AC4F-418D-AE19-62706E023703}">
                      <ahyp:hlinkClr xmlns:ahyp="http://schemas.microsoft.com/office/drawing/2018/hyperlinkcolor" val="tx"/>
                    </a:ext>
                  </a:extLst>
                </a:hlinkClick>
              </a:rPr>
              <a:t>Driver rehabilitation options near Chicago</a:t>
            </a:r>
            <a:endParaRPr lang="en-US" sz="2200" b="1" dirty="0">
              <a:solidFill>
                <a:srgbClr val="0A2F49"/>
              </a:solidFill>
              <a:latin typeface="Century Gothic" panose="020B0502020202020204" pitchFamily="34" charset="0"/>
              <a:ea typeface="Arial" charset="0"/>
              <a:cs typeface="Arial" charset="0"/>
              <a:sym typeface="Verdana" charset="0"/>
            </a:endParaRPr>
          </a:p>
        </p:txBody>
      </p:sp>
      <p:sp>
        <p:nvSpPr>
          <p:cNvPr id="14" name="Rectangle 2050">
            <a:extLst>
              <a:ext uri="{FF2B5EF4-FFF2-40B4-BE49-F238E27FC236}">
                <a16:creationId xmlns:a16="http://schemas.microsoft.com/office/drawing/2014/main" id="{F26FF140-DB5F-D441-BAED-76ECE951BE50}"/>
              </a:ext>
            </a:extLst>
          </p:cNvPr>
          <p:cNvSpPr>
            <a:spLocks noGrp="1" noChangeArrowheads="1"/>
          </p:cNvSpPr>
          <p:nvPr>
            <p:ph type="title"/>
          </p:nvPr>
        </p:nvSpPr>
        <p:spPr>
          <a:xfrm rot="9928">
            <a:off x="683516" y="580423"/>
            <a:ext cx="7778815" cy="893167"/>
          </a:xfrm>
        </p:spPr>
        <p:txBody>
          <a:bodyPr>
            <a:normAutofit fontScale="90000"/>
          </a:bodyPr>
          <a:lstStyle/>
          <a:p>
            <a:pPr algn="ctr" eaLnBrk="1" hangingPunct="1"/>
            <a:r>
              <a:rPr lang="en-US" altLang="en-US" sz="3600" b="1" dirty="0">
                <a:solidFill>
                  <a:srgbClr val="C00000"/>
                </a:solidFill>
                <a:latin typeface="Arial Black" panose="020B0604020202020204" pitchFamily="34" charset="0"/>
                <a:ea typeface="Arial Black" charset="0"/>
                <a:cs typeface="Arial Black" panose="020B0604020202020204" pitchFamily="34" charset="0"/>
              </a:rPr>
              <a:t> </a:t>
            </a:r>
            <a:r>
              <a:rPr lang="en-US" altLang="en-US" sz="3600" b="1" dirty="0">
                <a:latin typeface="Arial Black" panose="020B0604020202020204" pitchFamily="34" charset="0"/>
                <a:ea typeface="Arial Black" charset="0"/>
                <a:cs typeface="Arial Black" panose="020B0604020202020204" pitchFamily="34" charset="0"/>
              </a:rPr>
              <a:t>DRIVER REHABILITATION AND VEHICLE MODIFICATIONS</a:t>
            </a:r>
          </a:p>
        </p:txBody>
      </p:sp>
    </p:spTree>
    <p:extLst>
      <p:ext uri="{BB962C8B-B14F-4D97-AF65-F5344CB8AC3E}">
        <p14:creationId xmlns:p14="http://schemas.microsoft.com/office/powerpoint/2010/main" val="40164306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66A402F-B09B-4824-9660-35247289B614}"/>
              </a:ext>
            </a:extLst>
          </p:cNvPr>
          <p:cNvSpPr/>
          <p:nvPr/>
        </p:nvSpPr>
        <p:spPr>
          <a:xfrm>
            <a:off x="469663" y="496956"/>
            <a:ext cx="8208171" cy="1137037"/>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6E62779C-843A-DB44-A143-AC0AF38E580B}"/>
              </a:ext>
            </a:extLst>
          </p:cNvPr>
          <p:cNvSpPr txBox="1"/>
          <p:nvPr/>
        </p:nvSpPr>
        <p:spPr>
          <a:xfrm>
            <a:off x="469663" y="1974918"/>
            <a:ext cx="8208171" cy="3293209"/>
          </a:xfrm>
          <a:prstGeom prst="rect">
            <a:avLst/>
          </a:prstGeom>
          <a:noFill/>
        </p:spPr>
        <p:txBody>
          <a:bodyPr wrap="square" rtlCol="0">
            <a:spAutoFit/>
          </a:bodyPr>
          <a:lstStyle/>
          <a:p>
            <a:pPr marL="419100" indent="-342900">
              <a:spcBef>
                <a:spcPct val="0"/>
              </a:spcBef>
              <a:spcAft>
                <a:spcPts val="1200"/>
              </a:spcAft>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In addition to the orientation and mobility training that the Chicago Lighthouse offers, it has a </a:t>
            </a:r>
            <a:r>
              <a:rPr lang="en-US" sz="2200" b="1" dirty="0">
                <a:solidFill>
                  <a:srgbClr val="0A2F49"/>
                </a:solidFill>
                <a:latin typeface="Century Gothic" panose="020B0502020202020204" pitchFamily="34" charset="0"/>
                <a:ea typeface="Arial" charset="0"/>
                <a:cs typeface="Arial" charset="0"/>
                <a:sym typeface="Verdana" charset="0"/>
                <a:hlinkClick r:id="rId3">
                  <a:extLst>
                    <a:ext uri="{A12FA001-AC4F-418D-AE19-62706E023703}">
                      <ahyp:hlinkClr xmlns:ahyp="http://schemas.microsoft.com/office/drawing/2018/hyperlinkcolor" val="tx"/>
                    </a:ext>
                  </a:extLst>
                </a:hlinkClick>
              </a:rPr>
              <a:t>driving rehabilitation program </a:t>
            </a:r>
            <a:r>
              <a:rPr lang="en-US" sz="2200" b="1" dirty="0">
                <a:solidFill>
                  <a:srgbClr val="0A2F49"/>
                </a:solidFill>
                <a:latin typeface="Century Gothic" panose="020B0502020202020204" pitchFamily="34" charset="0"/>
                <a:ea typeface="Arial" charset="0"/>
                <a:cs typeface="Arial" charset="0"/>
                <a:sym typeface="Verdana" charset="0"/>
              </a:rPr>
              <a:t>for drivers with vision loss.</a:t>
            </a:r>
          </a:p>
          <a:p>
            <a:pPr marL="419100" indent="-342900">
              <a:spcBef>
                <a:spcPct val="0"/>
              </a:spcBef>
              <a:buClr>
                <a:srgbClr val="77B831"/>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The program supports clients to:</a:t>
            </a:r>
          </a:p>
          <a:p>
            <a:pPr marL="876300" lvl="1" indent="-342900">
              <a:spcBef>
                <a:spcPct val="0"/>
              </a:spcBef>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Comprehensively evaluate their driving skills</a:t>
            </a:r>
          </a:p>
          <a:p>
            <a:pPr marL="876300" lvl="1" indent="-342900">
              <a:spcBef>
                <a:spcPct val="0"/>
              </a:spcBef>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Stay apprised of Illinois state laws</a:t>
            </a:r>
          </a:p>
          <a:p>
            <a:pPr marL="876300" lvl="1" indent="-342900">
              <a:spcBef>
                <a:spcPct val="0"/>
              </a:spcBef>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Determine eligibility to continue driving</a:t>
            </a:r>
          </a:p>
          <a:p>
            <a:pPr marL="876300" lvl="1" indent="-342900">
              <a:spcBef>
                <a:spcPct val="0"/>
              </a:spcBef>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Use assistive devices to optimize driving skills</a:t>
            </a:r>
          </a:p>
          <a:p>
            <a:pPr marL="876300" lvl="1" indent="-342900">
              <a:spcBef>
                <a:spcPct val="0"/>
              </a:spcBef>
              <a:buClr>
                <a:srgbClr val="00000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Explore alternative transportation options</a:t>
            </a:r>
          </a:p>
        </p:txBody>
      </p:sp>
      <p:sp>
        <p:nvSpPr>
          <p:cNvPr id="14" name="Rectangle 2050">
            <a:extLst>
              <a:ext uri="{FF2B5EF4-FFF2-40B4-BE49-F238E27FC236}">
                <a16:creationId xmlns:a16="http://schemas.microsoft.com/office/drawing/2014/main" id="{F26FF140-DB5F-D441-BAED-76ECE951BE50}"/>
              </a:ext>
            </a:extLst>
          </p:cNvPr>
          <p:cNvSpPr>
            <a:spLocks noGrp="1" noChangeArrowheads="1"/>
          </p:cNvSpPr>
          <p:nvPr>
            <p:ph type="title"/>
          </p:nvPr>
        </p:nvSpPr>
        <p:spPr>
          <a:xfrm rot="9928">
            <a:off x="466096" y="630154"/>
            <a:ext cx="8206969" cy="893167"/>
          </a:xfrm>
        </p:spPr>
        <p:txBody>
          <a:bodyPr>
            <a:noAutofit/>
          </a:bodyPr>
          <a:lstStyle/>
          <a:p>
            <a:pPr algn="ctr" eaLnBrk="1" hangingPunct="1"/>
            <a:r>
              <a:rPr lang="en-US" altLang="en-US" sz="3000" b="1" dirty="0">
                <a:solidFill>
                  <a:srgbClr val="C00000"/>
                </a:solidFill>
                <a:latin typeface="Arial Black" panose="020B0604020202020204" pitchFamily="34" charset="0"/>
                <a:ea typeface="Arial Black" charset="0"/>
                <a:cs typeface="Arial Black" panose="020B0604020202020204" pitchFamily="34" charset="0"/>
              </a:rPr>
              <a:t> </a:t>
            </a:r>
            <a:r>
              <a:rPr lang="en-US" altLang="en-US" sz="3000" b="1" dirty="0">
                <a:latin typeface="Arial Black" panose="020B0604020202020204" pitchFamily="34" charset="0"/>
                <a:ea typeface="Arial Black" charset="0"/>
                <a:cs typeface="Arial Black" panose="020B0604020202020204" pitchFamily="34" charset="0"/>
              </a:rPr>
              <a:t>THE CHICAGO LIGHTHOUSE DRIVING REHABILITATION PROGRAM</a:t>
            </a:r>
          </a:p>
        </p:txBody>
      </p:sp>
      <p:pic>
        <p:nvPicPr>
          <p:cNvPr id="6" name="Shape 280">
            <a:extLst>
              <a:ext uri="{FF2B5EF4-FFF2-40B4-BE49-F238E27FC236}">
                <a16:creationId xmlns:a16="http://schemas.microsoft.com/office/drawing/2014/main" id="{1CB2A1A4-40A1-F047-9E0B-EFC50E05A209}"/>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87705" y="4908473"/>
            <a:ext cx="1486632" cy="14525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46384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66A402F-B09B-4824-9660-35247289B614}"/>
              </a:ext>
            </a:extLst>
          </p:cNvPr>
          <p:cNvSpPr/>
          <p:nvPr/>
        </p:nvSpPr>
        <p:spPr>
          <a:xfrm>
            <a:off x="469663" y="496956"/>
            <a:ext cx="8208171" cy="1137037"/>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6E62779C-843A-DB44-A143-AC0AF38E580B}"/>
              </a:ext>
            </a:extLst>
          </p:cNvPr>
          <p:cNvSpPr txBox="1"/>
          <p:nvPr/>
        </p:nvSpPr>
        <p:spPr>
          <a:xfrm>
            <a:off x="464823" y="2209404"/>
            <a:ext cx="8208171" cy="2123658"/>
          </a:xfrm>
          <a:prstGeom prst="rect">
            <a:avLst/>
          </a:prstGeom>
          <a:noFill/>
        </p:spPr>
        <p:txBody>
          <a:bodyPr wrap="square" rtlCol="0">
            <a:spAutoFit/>
          </a:bodyPr>
          <a:lstStyle/>
          <a:p>
            <a:pPr marL="419100" indent="-342900">
              <a:buClr>
                <a:srgbClr val="77B831"/>
              </a:buClr>
              <a:buSzPct val="100000"/>
              <a:buFont typeface="Arial"/>
              <a:buChar char="•"/>
              <a:defRPr/>
            </a:pPr>
            <a:r>
              <a:rPr lang="en" sz="2200" b="1" dirty="0">
                <a:solidFill>
                  <a:srgbClr val="0A2F49"/>
                </a:solidFill>
                <a:latin typeface="Century Gothic" panose="020B0502020202020204" pitchFamily="34" charset="0"/>
                <a:ea typeface="Arial" charset="0"/>
                <a:cs typeface="Arial" charset="0"/>
                <a:sym typeface="Verdana"/>
              </a:rPr>
              <a:t>Contact information</a:t>
            </a:r>
            <a:r>
              <a:rPr lang="en-US" sz="2200" b="1" dirty="0">
                <a:solidFill>
                  <a:srgbClr val="0A2F49"/>
                </a:solidFill>
                <a:latin typeface="Century Gothic" panose="020B0502020202020204" pitchFamily="34" charset="0"/>
                <a:ea typeface="Arial" charset="0"/>
                <a:cs typeface="Arial" charset="0"/>
                <a:sym typeface="Verdana"/>
              </a:rPr>
              <a:t>:</a:t>
            </a:r>
            <a:endParaRPr lang="en" sz="2200" b="1" dirty="0">
              <a:solidFill>
                <a:srgbClr val="0A2F49"/>
              </a:solidFill>
              <a:latin typeface="Century Gothic" panose="020B0502020202020204" pitchFamily="34" charset="0"/>
              <a:ea typeface="Arial" charset="0"/>
              <a:cs typeface="Arial" charset="0"/>
              <a:sym typeface="Verdana"/>
            </a:endParaRPr>
          </a:p>
          <a:p>
            <a:pPr marL="533400" lvl="1">
              <a:buClr>
                <a:srgbClr val="77B831"/>
              </a:buClr>
              <a:buSzPct val="100000"/>
              <a:defRPr/>
            </a:pPr>
            <a:r>
              <a:rPr lang="en" sz="2200" b="1" dirty="0">
                <a:solidFill>
                  <a:srgbClr val="0A2F49"/>
                </a:solidFill>
                <a:highlight>
                  <a:srgbClr val="FFFFFF"/>
                </a:highlight>
                <a:latin typeface="Century Gothic" panose="020B0502020202020204" pitchFamily="34" charset="0"/>
                <a:ea typeface="Arial" charset="0"/>
                <a:cs typeface="Arial" charset="0"/>
                <a:sym typeface="Verdana"/>
              </a:rPr>
              <a:t>Laura Hayes, M.S., OTR/L, Occupational Therapist </a:t>
            </a:r>
            <a:endParaRPr lang="en-US" sz="2200" b="1" dirty="0">
              <a:solidFill>
                <a:srgbClr val="0A2F49"/>
              </a:solidFill>
              <a:highlight>
                <a:srgbClr val="FFFFFF"/>
              </a:highlight>
              <a:latin typeface="Century Gothic" panose="020B0502020202020204" pitchFamily="34" charset="0"/>
              <a:ea typeface="Arial" charset="0"/>
              <a:cs typeface="Arial" charset="0"/>
              <a:sym typeface="Verdana"/>
            </a:endParaRPr>
          </a:p>
          <a:p>
            <a:pPr marL="533400" lvl="1">
              <a:buClr>
                <a:srgbClr val="77B831"/>
              </a:buClr>
              <a:buSzPct val="100000"/>
              <a:defRPr/>
            </a:pPr>
            <a:r>
              <a:rPr lang="en-US" sz="2200" b="1" dirty="0">
                <a:solidFill>
                  <a:srgbClr val="0A2F49"/>
                </a:solidFill>
                <a:highlight>
                  <a:srgbClr val="FFFFFF"/>
                </a:highlight>
                <a:latin typeface="Century Gothic" panose="020B0502020202020204" pitchFamily="34" charset="0"/>
                <a:ea typeface="Arial" charset="0"/>
                <a:cs typeface="Arial" charset="0"/>
                <a:sym typeface="Verdana"/>
              </a:rPr>
              <a:t>Phone: </a:t>
            </a:r>
            <a:r>
              <a:rPr lang="en" sz="2200" b="1" dirty="0">
                <a:solidFill>
                  <a:srgbClr val="0A2F49"/>
                </a:solidFill>
                <a:latin typeface="Century Gothic" panose="020B0502020202020204" pitchFamily="34" charset="0"/>
                <a:ea typeface="Arial" charset="0"/>
                <a:cs typeface="Arial" charset="0"/>
                <a:sym typeface="Verdana"/>
              </a:rPr>
              <a:t>(312) 447-3433</a:t>
            </a:r>
            <a:endParaRPr lang="en-US" sz="2200" b="1" dirty="0">
              <a:solidFill>
                <a:srgbClr val="0A2F49"/>
              </a:solidFill>
              <a:latin typeface="Century Gothic" panose="020B0502020202020204" pitchFamily="34" charset="0"/>
              <a:ea typeface="Arial" charset="0"/>
              <a:cs typeface="Arial" charset="0"/>
              <a:sym typeface="Verdana"/>
            </a:endParaRPr>
          </a:p>
          <a:p>
            <a:pPr marL="533400" lvl="1">
              <a:buClr>
                <a:srgbClr val="77B831"/>
              </a:buClr>
              <a:buSzPct val="100000"/>
              <a:defRPr/>
            </a:pPr>
            <a:endParaRPr lang="en" sz="2200" b="1" dirty="0">
              <a:solidFill>
                <a:srgbClr val="0A2F49"/>
              </a:solidFill>
              <a:latin typeface="Century Gothic" panose="020B0502020202020204" pitchFamily="34" charset="0"/>
              <a:ea typeface="Arial" charset="0"/>
              <a:cs typeface="Arial" charset="0"/>
              <a:sym typeface="Verdana"/>
            </a:endParaRPr>
          </a:p>
          <a:p>
            <a:pPr marL="533400" lvl="1">
              <a:buClr>
                <a:srgbClr val="77B831"/>
              </a:buClr>
              <a:buSzPct val="100000"/>
              <a:defRPr/>
            </a:pPr>
            <a:r>
              <a:rPr lang="en" sz="2200" b="1" u="sng" dirty="0">
                <a:solidFill>
                  <a:srgbClr val="0A2F49"/>
                </a:solidFill>
                <a:latin typeface="Century Gothic" panose="020B0502020202020204" pitchFamily="34" charset="0"/>
                <a:ea typeface="Arial" charset="0"/>
                <a:cs typeface="Arial" charset="0"/>
                <a:sym typeface="Verdana"/>
                <a:hlinkClick r:id="rId3">
                  <a:extLst>
                    <a:ext uri="{A12FA001-AC4F-418D-AE19-62706E023703}">
                      <ahyp:hlinkClr xmlns:ahyp="http://schemas.microsoft.com/office/drawing/2018/hyperlinkcolor" val="tx"/>
                    </a:ext>
                  </a:extLst>
                </a:hlinkClick>
              </a:rPr>
              <a:t>Driving Rehabilitation Program link</a:t>
            </a:r>
            <a:endParaRPr lang="en" sz="2200" b="1" u="sng" dirty="0">
              <a:solidFill>
                <a:srgbClr val="0A2F49"/>
              </a:solidFill>
              <a:latin typeface="Century Gothic" panose="020B0502020202020204" pitchFamily="34" charset="0"/>
              <a:ea typeface="Arial" charset="0"/>
              <a:cs typeface="Arial" charset="0"/>
              <a:sym typeface="Verdana"/>
              <a:hlinkClick r:id="rId4">
                <a:extLst>
                  <a:ext uri="{A12FA001-AC4F-418D-AE19-62706E023703}">
                    <ahyp:hlinkClr xmlns:ahyp="http://schemas.microsoft.com/office/drawing/2018/hyperlinkcolor" val="tx"/>
                  </a:ext>
                </a:extLst>
              </a:hlinkClick>
            </a:endParaRPr>
          </a:p>
          <a:p>
            <a:pPr marL="76200">
              <a:spcBef>
                <a:spcPct val="0"/>
              </a:spcBef>
              <a:spcAft>
                <a:spcPts val="1200"/>
              </a:spcAft>
              <a:buClr>
                <a:srgbClr val="77B831"/>
              </a:buClr>
            </a:pPr>
            <a:endParaRPr lang="en-US" sz="2200" b="1" dirty="0">
              <a:solidFill>
                <a:srgbClr val="0A2F49"/>
              </a:solidFill>
              <a:latin typeface="Century Gothic" panose="020B0502020202020204" pitchFamily="34" charset="0"/>
              <a:ea typeface="Arial" charset="0"/>
              <a:cs typeface="Arial" charset="0"/>
              <a:sym typeface="Verdana" charset="0"/>
            </a:endParaRPr>
          </a:p>
        </p:txBody>
      </p:sp>
      <p:sp>
        <p:nvSpPr>
          <p:cNvPr id="14" name="Rectangle 2050">
            <a:extLst>
              <a:ext uri="{FF2B5EF4-FFF2-40B4-BE49-F238E27FC236}">
                <a16:creationId xmlns:a16="http://schemas.microsoft.com/office/drawing/2014/main" id="{F26FF140-DB5F-D441-BAED-76ECE951BE50}"/>
              </a:ext>
            </a:extLst>
          </p:cNvPr>
          <p:cNvSpPr>
            <a:spLocks noGrp="1" noChangeArrowheads="1"/>
          </p:cNvSpPr>
          <p:nvPr>
            <p:ph type="title"/>
          </p:nvPr>
        </p:nvSpPr>
        <p:spPr>
          <a:xfrm rot="9928">
            <a:off x="466096" y="630154"/>
            <a:ext cx="8206969" cy="893167"/>
          </a:xfrm>
        </p:spPr>
        <p:txBody>
          <a:bodyPr>
            <a:noAutofit/>
          </a:bodyPr>
          <a:lstStyle/>
          <a:p>
            <a:pPr algn="ctr" eaLnBrk="1" hangingPunct="1"/>
            <a:r>
              <a:rPr lang="en-US" altLang="en-US" sz="3000" b="1" dirty="0">
                <a:solidFill>
                  <a:srgbClr val="C00000"/>
                </a:solidFill>
                <a:latin typeface="Arial Black" panose="020B0604020202020204" pitchFamily="34" charset="0"/>
                <a:ea typeface="Arial Black" charset="0"/>
                <a:cs typeface="Arial Black" panose="020B0604020202020204" pitchFamily="34" charset="0"/>
              </a:rPr>
              <a:t> </a:t>
            </a:r>
            <a:r>
              <a:rPr lang="en-US" altLang="en-US" sz="3000" b="1" dirty="0">
                <a:latin typeface="Arial Black" panose="020B0604020202020204" pitchFamily="34" charset="0"/>
                <a:ea typeface="Arial Black" charset="0"/>
                <a:cs typeface="Arial Black" panose="020B0604020202020204" pitchFamily="34" charset="0"/>
              </a:rPr>
              <a:t>THE CHICAGO LIGHTHOUSE DRIVING REHABILITATION PROGRAM (CONT’D)</a:t>
            </a:r>
          </a:p>
        </p:txBody>
      </p:sp>
      <p:pic>
        <p:nvPicPr>
          <p:cNvPr id="6" name="Shape 280">
            <a:extLst>
              <a:ext uri="{FF2B5EF4-FFF2-40B4-BE49-F238E27FC236}">
                <a16:creationId xmlns:a16="http://schemas.microsoft.com/office/drawing/2014/main" id="{1CB2A1A4-40A1-F047-9E0B-EFC50E05A209}"/>
              </a:ext>
            </a:extLst>
          </p:cNvPr>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6386" y="4333062"/>
            <a:ext cx="1866647" cy="18238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13772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D57BCC-8E72-4600-BA09-C6143A13BBDB}"/>
              </a:ext>
            </a:extLst>
          </p:cNvPr>
          <p:cNvSpPr/>
          <p:nvPr/>
        </p:nvSpPr>
        <p:spPr>
          <a:xfrm>
            <a:off x="422031" y="615462"/>
            <a:ext cx="8203223" cy="585809"/>
          </a:xfrm>
          <a:prstGeom prst="rect">
            <a:avLst/>
          </a:prstGeom>
          <a:solidFill>
            <a:srgbClr val="77B831"/>
          </a:solidFill>
          <a:ln>
            <a:solidFill>
              <a:srgbClr val="77B8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22031" y="681513"/>
            <a:ext cx="8203223" cy="743733"/>
          </a:xfrm>
        </p:spPr>
        <p:txBody>
          <a:bodyPr>
            <a:normAutofit/>
          </a:bodyPr>
          <a:lstStyle/>
          <a:p>
            <a:pPr algn="ctr"/>
            <a:r>
              <a:rPr lang="en-US" dirty="0">
                <a:effectLst>
                  <a:outerShdw blurRad="50800" dist="38100" dir="2700000" algn="tl" rotWithShape="0">
                    <a:prstClr val="black">
                      <a:alpha val="40000"/>
                    </a:prstClr>
                  </a:outerShdw>
                </a:effectLst>
              </a:rPr>
              <a:t>ADDITIONAL RESOURCES</a:t>
            </a:r>
            <a:endParaRPr lang="en-US" dirty="0">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589601" y="1906578"/>
            <a:ext cx="7964797" cy="3044844"/>
          </a:xfrm>
        </p:spPr>
        <p:txBody>
          <a:bodyPr>
            <a:noAutofit/>
          </a:bodyPr>
          <a:lstStyle/>
          <a:p>
            <a:pPr marL="342900" indent="-342900">
              <a:buClr>
                <a:srgbClr val="77B831"/>
              </a:buClr>
              <a:buFont typeface="Arial" panose="020B0604020202020204" pitchFamily="34" charset="0"/>
              <a:buChar char="•"/>
            </a:pPr>
            <a:r>
              <a:rPr lang="en-US" sz="2200" b="1" dirty="0">
                <a:solidFill>
                  <a:srgbClr val="0A2F49"/>
                </a:solidFill>
                <a:latin typeface="Century Gothic" panose="020B0502020202020204" pitchFamily="34" charset="0"/>
              </a:rPr>
              <a:t>PRIDE partners:</a:t>
            </a:r>
          </a:p>
          <a:p>
            <a:pPr marL="800100" lvl="1" indent="-342900">
              <a:buFont typeface="Arial" panose="020B0604020202020204" pitchFamily="34" charset="0"/>
              <a:buChar char="•"/>
            </a:pPr>
            <a:r>
              <a:rPr lang="en-US" sz="2200" b="1" dirty="0">
                <a:solidFill>
                  <a:srgbClr val="0A2F49"/>
                </a:solidFill>
                <a:latin typeface="Century Gothic" panose="020B0502020202020204" pitchFamily="34" charset="0"/>
              </a:rPr>
              <a:t>Mayor’s Office for People with Disabilities (MOPD)</a:t>
            </a:r>
          </a:p>
          <a:p>
            <a:pPr marL="800100" lvl="1" indent="-342900">
              <a:buFont typeface="Arial" panose="020B0604020202020204" pitchFamily="34" charset="0"/>
              <a:buChar char="•"/>
            </a:pPr>
            <a:r>
              <a:rPr lang="en-US" sz="2200" b="1" dirty="0">
                <a:solidFill>
                  <a:srgbClr val="0A2F49"/>
                </a:solidFill>
                <a:latin typeface="Century Gothic" panose="020B0502020202020204" pitchFamily="34" charset="0"/>
              </a:rPr>
              <a:t>Access Living – Center for Independent Living</a:t>
            </a:r>
          </a:p>
          <a:p>
            <a:pPr marL="274320" lvl="1" indent="0">
              <a:buClr>
                <a:srgbClr val="77B831"/>
              </a:buClr>
              <a:buNone/>
            </a:pPr>
            <a:endParaRPr lang="en-US" altLang="en-US" sz="2200" b="1" dirty="0">
              <a:solidFill>
                <a:srgbClr val="0A2F49"/>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32121202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D57BCC-8E72-4600-BA09-C6143A13BBDB}"/>
              </a:ext>
            </a:extLst>
          </p:cNvPr>
          <p:cNvSpPr/>
          <p:nvPr/>
        </p:nvSpPr>
        <p:spPr>
          <a:xfrm>
            <a:off x="471238" y="620893"/>
            <a:ext cx="8001762" cy="1136189"/>
          </a:xfrm>
          <a:prstGeom prst="rect">
            <a:avLst/>
          </a:prstGeom>
          <a:solidFill>
            <a:srgbClr val="77B831"/>
          </a:solidFill>
          <a:ln>
            <a:solidFill>
              <a:srgbClr val="77B8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4710" y="748909"/>
            <a:ext cx="7674817" cy="670779"/>
          </a:xfrm>
        </p:spPr>
        <p:txBody>
          <a:bodyPr>
            <a:normAutofit fontScale="90000"/>
          </a:bodyPr>
          <a:lstStyle/>
          <a:p>
            <a:pPr algn="ctr"/>
            <a:r>
              <a:rPr lang="en-US" dirty="0">
                <a:effectLst>
                  <a:outerShdw blurRad="50800" dist="38100" dir="2700000" algn="tl" rotWithShape="0">
                    <a:prstClr val="black">
                      <a:alpha val="40000"/>
                    </a:prstClr>
                  </a:outerShdw>
                </a:effectLst>
              </a:rPr>
              <a:t>TRANSPORTATION CASE EXAMPLE: PART 2</a:t>
            </a:r>
            <a:endParaRPr lang="en-US" dirty="0">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471238" y="2334497"/>
            <a:ext cx="8201523" cy="2710046"/>
          </a:xfrm>
        </p:spPr>
        <p:txBody>
          <a:bodyPr>
            <a:noAutofit/>
          </a:bodyPr>
          <a:lstStyle/>
          <a:p>
            <a:r>
              <a:rPr lang="en-US" sz="2200" b="1" dirty="0">
                <a:solidFill>
                  <a:srgbClr val="0A2F49"/>
                </a:solidFill>
                <a:latin typeface="Century Gothic" panose="020B0502020202020204" pitchFamily="34" charset="0"/>
                <a:ea typeface="Arial" charset="0"/>
                <a:cs typeface="Arial" charset="0"/>
              </a:rPr>
              <a:t>Since his injury, Abdi has faced barriers in getting to work. He has learned about the Rush University Driver Evaluation and driver rehabilitation programs in Chicago. Abdi is interested in returning to driving so that later he can start a transportation business to address the needs of others with disabilities. </a:t>
            </a:r>
          </a:p>
          <a:p>
            <a:r>
              <a:rPr lang="en-US" sz="2200" b="1" dirty="0">
                <a:solidFill>
                  <a:srgbClr val="0A2F49"/>
                </a:solidFill>
                <a:latin typeface="Century Gothic" panose="020B0502020202020204" pitchFamily="34" charset="0"/>
                <a:ea typeface="Arial" charset="0"/>
                <a:cs typeface="Arial" charset="0"/>
              </a:rPr>
              <a:t>Abdi’s business would be similar to Soma Transportation, a Minnesota-based service specializing in non-emergency medical transportation that offers door-to-door service. Abdi has gotten advice from Soma Transportation and the PRIDE program about how to start such a company in Illinois. </a:t>
            </a:r>
          </a:p>
          <a:p>
            <a:endParaRPr lang="en-US" sz="2200" b="1" dirty="0">
              <a:solidFill>
                <a:srgbClr val="0A2F49"/>
              </a:solidFill>
              <a:latin typeface="Century Gothic" panose="020B0502020202020204" pitchFamily="34" charset="0"/>
            </a:endParaRPr>
          </a:p>
        </p:txBody>
      </p:sp>
    </p:spTree>
    <p:extLst>
      <p:ext uri="{BB962C8B-B14F-4D97-AF65-F5344CB8AC3E}">
        <p14:creationId xmlns:p14="http://schemas.microsoft.com/office/powerpoint/2010/main" val="39729187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859D063-B656-AA48-9494-BE439400FE8A}"/>
              </a:ext>
            </a:extLst>
          </p:cNvPr>
          <p:cNvSpPr>
            <a:spLocks noGrp="1"/>
          </p:cNvSpPr>
          <p:nvPr>
            <p:ph idx="1"/>
          </p:nvPr>
        </p:nvSpPr>
        <p:spPr>
          <a:xfrm>
            <a:off x="342899" y="2137207"/>
            <a:ext cx="8458202" cy="4448865"/>
          </a:xfrm>
        </p:spPr>
        <p:txBody>
          <a:bodyPr>
            <a:noAutofit/>
          </a:bodyPr>
          <a:lstStyle/>
          <a:p>
            <a:pPr marL="457200" indent="-457200">
              <a:spcBef>
                <a:spcPct val="0"/>
              </a:spcBef>
              <a:spcAft>
                <a:spcPct val="0"/>
              </a:spcAft>
              <a:buClr>
                <a:srgbClr val="77B831"/>
              </a:buClr>
              <a:buFont typeface="+mj-lt"/>
              <a:buAutoNum type="arabicPeriod"/>
            </a:pPr>
            <a:r>
              <a:rPr lang="en-US" sz="2200" b="1" dirty="0">
                <a:solidFill>
                  <a:srgbClr val="0A2F49"/>
                </a:solidFill>
                <a:latin typeface="Century Gothic" panose="020B0502020202020204" pitchFamily="34" charset="0"/>
                <a:ea typeface="Arial" charset="0"/>
                <a:cs typeface="Arial" charset="0"/>
              </a:rPr>
              <a:t>United States Department of Labor: Office of Disability Employment Policy: Transportation</a:t>
            </a:r>
            <a:endParaRPr lang="en-US" sz="2200" b="1" dirty="0">
              <a:solidFill>
                <a:srgbClr val="0A2F49"/>
              </a:solidFill>
              <a:latin typeface="Century Gothic" panose="020B0502020202020204" pitchFamily="34" charset="0"/>
            </a:endParaRPr>
          </a:p>
          <a:p>
            <a:pPr>
              <a:spcBef>
                <a:spcPct val="0"/>
              </a:spcBef>
              <a:spcAft>
                <a:spcPct val="0"/>
              </a:spcAft>
              <a:buClr>
                <a:srgbClr val="77B831"/>
              </a:buClr>
            </a:pPr>
            <a:r>
              <a:rPr lang="en-US" sz="2200" b="1" dirty="0">
                <a:solidFill>
                  <a:srgbClr val="0A2F49"/>
                </a:solidFill>
                <a:latin typeface="Century Gothic" panose="020B0502020202020204" pitchFamily="34" charset="0"/>
                <a:hlinkClick r:id="rId3">
                  <a:extLst>
                    <a:ext uri="{A12FA001-AC4F-418D-AE19-62706E023703}">
                      <ahyp:hlinkClr xmlns:ahyp="http://schemas.microsoft.com/office/drawing/2018/hyperlinkcolor" val="tx"/>
                    </a:ext>
                  </a:extLst>
                </a:hlinkClick>
              </a:rPr>
              <a:t>https://www.dol.gov/odep/topics/Transportation.htm</a:t>
            </a:r>
            <a:endParaRPr lang="en-US" sz="2200" b="1" dirty="0">
              <a:solidFill>
                <a:srgbClr val="0A2F49"/>
              </a:solidFill>
              <a:latin typeface="Century Gothic" panose="020B0502020202020204" pitchFamily="34" charset="0"/>
            </a:endParaRPr>
          </a:p>
          <a:p>
            <a:pPr>
              <a:spcBef>
                <a:spcPct val="0"/>
              </a:spcBef>
              <a:spcAft>
                <a:spcPct val="0"/>
              </a:spcAft>
              <a:buClr>
                <a:srgbClr val="77B831"/>
              </a:buClr>
            </a:pPr>
            <a:endParaRPr lang="en-US" sz="2200" b="1" dirty="0">
              <a:solidFill>
                <a:srgbClr val="0A2F49"/>
              </a:solidFill>
              <a:latin typeface="Century Gothic" panose="020B0502020202020204" pitchFamily="34" charset="0"/>
              <a:ea typeface="Arial" charset="0"/>
              <a:cs typeface="Arial" charset="0"/>
            </a:endParaRPr>
          </a:p>
          <a:p>
            <a:pPr marL="457200" indent="-457200">
              <a:spcBef>
                <a:spcPct val="0"/>
              </a:spcBef>
              <a:spcAft>
                <a:spcPct val="0"/>
              </a:spcAft>
              <a:buClr>
                <a:srgbClr val="77B831"/>
              </a:buClr>
              <a:buFont typeface="+mj-lt"/>
              <a:buAutoNum type="arabicPeriod" startAt="2"/>
            </a:pPr>
            <a:r>
              <a:rPr lang="en-US" sz="2200" b="1" dirty="0">
                <a:solidFill>
                  <a:srgbClr val="0A2F49"/>
                </a:solidFill>
                <a:latin typeface="Century Gothic" panose="020B0502020202020204" pitchFamily="34" charset="0"/>
                <a:ea typeface="Arial" charset="0"/>
                <a:cs typeface="Arial" charset="0"/>
              </a:rPr>
              <a:t>United States Department of Transportation - Policy Statement: Americans with Disabilities Act and Air Carrier Access Act</a:t>
            </a:r>
          </a:p>
          <a:p>
            <a:pPr>
              <a:spcBef>
                <a:spcPct val="0"/>
              </a:spcBef>
              <a:spcAft>
                <a:spcPct val="0"/>
              </a:spcAft>
              <a:buClr>
                <a:srgbClr val="77B831"/>
              </a:buClr>
            </a:pPr>
            <a:r>
              <a:rPr lang="en-US" sz="2200" b="1" dirty="0">
                <a:solidFill>
                  <a:srgbClr val="0A2F49"/>
                </a:solidFill>
                <a:latin typeface="Century Gothic" panose="020B0502020202020204" pitchFamily="34" charset="0"/>
                <a:hlinkClick r:id="rId4">
                  <a:extLst>
                    <a:ext uri="{A12FA001-AC4F-418D-AE19-62706E023703}">
                      <ahyp:hlinkClr xmlns:ahyp="http://schemas.microsoft.com/office/drawing/2018/hyperlinkcolor" val="tx"/>
                    </a:ext>
                  </a:extLst>
                </a:hlinkClick>
              </a:rPr>
              <a:t>http://nationalrtap.org/transitmanager/Administration-Compliance/ADA</a:t>
            </a:r>
            <a:endParaRPr lang="en-US" sz="2200" b="1" dirty="0">
              <a:solidFill>
                <a:srgbClr val="0A2F49"/>
              </a:solidFill>
              <a:latin typeface="Century Gothic" panose="020B0502020202020204" pitchFamily="34" charset="0"/>
            </a:endParaRPr>
          </a:p>
          <a:p>
            <a:pPr>
              <a:buClr>
                <a:srgbClr val="77B831"/>
              </a:buClr>
            </a:pPr>
            <a:endParaRPr lang="en-US" sz="2200" b="1" dirty="0">
              <a:solidFill>
                <a:srgbClr val="0A2F49"/>
              </a:solidFill>
              <a:latin typeface="Century Gothic" panose="020B0502020202020204" pitchFamily="34" charset="0"/>
            </a:endParaRPr>
          </a:p>
        </p:txBody>
      </p:sp>
      <p:sp>
        <p:nvSpPr>
          <p:cNvPr id="7" name="Rectangle 6">
            <a:extLst>
              <a:ext uri="{FF2B5EF4-FFF2-40B4-BE49-F238E27FC236}">
                <a16:creationId xmlns:a16="http://schemas.microsoft.com/office/drawing/2014/main" id="{1648DDFE-AFE9-8647-BA75-F7CBAA42BADC}"/>
              </a:ext>
            </a:extLst>
          </p:cNvPr>
          <p:cNvSpPr/>
          <p:nvPr/>
        </p:nvSpPr>
        <p:spPr>
          <a:xfrm>
            <a:off x="685799" y="506955"/>
            <a:ext cx="7772400" cy="923769"/>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 name="Rectangle 7">
            <a:extLst>
              <a:ext uri="{FF2B5EF4-FFF2-40B4-BE49-F238E27FC236}">
                <a16:creationId xmlns:a16="http://schemas.microsoft.com/office/drawing/2014/main" id="{1A761484-2F0F-A846-95CB-2321DB9419D9}"/>
              </a:ext>
            </a:extLst>
          </p:cNvPr>
          <p:cNvSpPr/>
          <p:nvPr/>
        </p:nvSpPr>
        <p:spPr>
          <a:xfrm>
            <a:off x="685799" y="271928"/>
            <a:ext cx="7772400" cy="135964"/>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 name="Rectangle 8">
            <a:extLst>
              <a:ext uri="{FF2B5EF4-FFF2-40B4-BE49-F238E27FC236}">
                <a16:creationId xmlns:a16="http://schemas.microsoft.com/office/drawing/2014/main" id="{0C52B6F2-2022-BE4F-B7EF-5EA81F67B248}"/>
              </a:ext>
            </a:extLst>
          </p:cNvPr>
          <p:cNvSpPr/>
          <p:nvPr/>
        </p:nvSpPr>
        <p:spPr>
          <a:xfrm>
            <a:off x="685798" y="1531122"/>
            <a:ext cx="7772400" cy="135964"/>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1"/>
          <p:cNvSpPr>
            <a:spLocks noGrp="1"/>
          </p:cNvSpPr>
          <p:nvPr>
            <p:ph type="title"/>
          </p:nvPr>
        </p:nvSpPr>
        <p:spPr>
          <a:xfrm>
            <a:off x="734589" y="725611"/>
            <a:ext cx="7674817" cy="670779"/>
          </a:xfrm>
        </p:spPr>
        <p:txBody>
          <a:bodyPr>
            <a:normAutofit/>
          </a:bodyPr>
          <a:lstStyle/>
          <a:p>
            <a:pPr algn="ctr"/>
            <a:r>
              <a:rPr lang="en-US" dirty="0">
                <a:effectLst>
                  <a:outerShdw blurRad="50800" dist="38100" dir="2700000" algn="tl" rotWithShape="0">
                    <a:prstClr val="black">
                      <a:alpha val="40000"/>
                    </a:prstClr>
                  </a:outerShdw>
                </a:effectLst>
              </a:rPr>
              <a:t>SOURCES</a:t>
            </a:r>
            <a:endParaRPr lang="en-US" dirty="0">
              <a:solidFill>
                <a:schemeClr val="bg1"/>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420850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66A402F-B09B-4824-9660-35247289B614}"/>
              </a:ext>
            </a:extLst>
          </p:cNvPr>
          <p:cNvSpPr/>
          <p:nvPr/>
        </p:nvSpPr>
        <p:spPr>
          <a:xfrm>
            <a:off x="334631" y="496956"/>
            <a:ext cx="8432851" cy="1477962"/>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6E62779C-843A-DB44-A143-AC0AF38E580B}"/>
              </a:ext>
            </a:extLst>
          </p:cNvPr>
          <p:cNvSpPr txBox="1"/>
          <p:nvPr/>
        </p:nvSpPr>
        <p:spPr>
          <a:xfrm>
            <a:off x="547059" y="2221214"/>
            <a:ext cx="8049881" cy="4493538"/>
          </a:xfrm>
          <a:prstGeom prst="rect">
            <a:avLst/>
          </a:prstGeom>
          <a:noFill/>
        </p:spPr>
        <p:txBody>
          <a:bodyPr wrap="square" rtlCol="0">
            <a:spAutoFit/>
          </a:bodyPr>
          <a:lstStyle/>
          <a:p>
            <a:pPr marL="342900" indent="-342900">
              <a:buClr>
                <a:srgbClr val="92D050"/>
              </a:buClr>
              <a:buFont typeface="Arial"/>
              <a:buChar char="•"/>
            </a:pPr>
            <a:r>
              <a:rPr lang="en-US" sz="2200" b="1" dirty="0">
                <a:solidFill>
                  <a:srgbClr val="0A2F49"/>
                </a:solidFill>
                <a:latin typeface="Century Gothic" panose="020B0502020202020204" pitchFamily="34" charset="0"/>
                <a:ea typeface="Arial" charset="0"/>
                <a:cs typeface="Arial" charset="0"/>
              </a:rPr>
              <a:t>Lack of transportation is often identified as a barrier to employment for people with disabilities.</a:t>
            </a:r>
          </a:p>
          <a:p>
            <a:pPr marL="800100" lvl="1" indent="-342900">
              <a:buClr>
                <a:srgbClr val="0A2F49"/>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Accessible transportation is a necessity to go to job interviews, get to work, and participate in work-related trainings.</a:t>
            </a:r>
            <a:r>
              <a:rPr lang="en-US" sz="2200" b="1" baseline="30000" dirty="0">
                <a:solidFill>
                  <a:srgbClr val="0A2F49"/>
                </a:solidFill>
                <a:latin typeface="Century Gothic" panose="020B0502020202020204" pitchFamily="34" charset="0"/>
                <a:ea typeface="Arial" charset="0"/>
                <a:cs typeface="Arial" charset="0"/>
                <a:sym typeface="Verdana" charset="0"/>
              </a:rPr>
              <a:t>1</a:t>
            </a:r>
            <a:endParaRPr lang="en-US" sz="2200" b="1" dirty="0">
              <a:solidFill>
                <a:srgbClr val="0A2F49"/>
              </a:solidFill>
              <a:latin typeface="Century Gothic" panose="020B0502020202020204" pitchFamily="34" charset="0"/>
              <a:ea typeface="Arial" charset="0"/>
              <a:cs typeface="Arial" charset="0"/>
            </a:endParaRPr>
          </a:p>
          <a:p>
            <a:pPr marL="342900" indent="-342900">
              <a:buClr>
                <a:srgbClr val="92D050"/>
              </a:buClr>
              <a:buFont typeface="Arial"/>
              <a:buChar char="•"/>
            </a:pPr>
            <a:r>
              <a:rPr lang="en-US" sz="2200" b="1" dirty="0">
                <a:solidFill>
                  <a:srgbClr val="0A2F49"/>
                </a:solidFill>
                <a:latin typeface="Century Gothic" panose="020B0502020202020204" pitchFamily="34" charset="0"/>
                <a:ea typeface="Arial" charset="0"/>
                <a:cs typeface="Arial" charset="0"/>
                <a:sym typeface="Verdana" charset="0"/>
              </a:rPr>
              <a:t>Finding accessible transportation can be challenging for people with disabilities, including refugees with disabilities.</a:t>
            </a:r>
            <a:endParaRPr lang="en-US" sz="2200" b="1" dirty="0">
              <a:solidFill>
                <a:srgbClr val="0A2F49"/>
              </a:solidFill>
              <a:latin typeface="Century Gothic" panose="020B0502020202020204" pitchFamily="34" charset="0"/>
              <a:ea typeface="Arial" charset="0"/>
              <a:cs typeface="Arial" charset="0"/>
            </a:endParaRPr>
          </a:p>
          <a:p>
            <a:pPr marL="342900" indent="-342900">
              <a:buClr>
                <a:srgbClr val="92D050"/>
              </a:buClr>
              <a:buFont typeface="Arial"/>
              <a:buChar char="•"/>
            </a:pPr>
            <a:r>
              <a:rPr lang="en-US" sz="2200" b="1" dirty="0">
                <a:solidFill>
                  <a:srgbClr val="0A2F49"/>
                </a:solidFill>
                <a:latin typeface="Century Gothic" panose="020B0502020202020204" pitchFamily="34" charset="0"/>
                <a:ea typeface="Arial" charset="0"/>
                <a:cs typeface="Arial" charset="0"/>
              </a:rPr>
              <a:t>There is no one solution to transportation problems; addressing them requires connecting to local resources and investigating what is practical and available for the needs of your refugee client with a disability.</a:t>
            </a:r>
          </a:p>
        </p:txBody>
      </p:sp>
      <p:sp>
        <p:nvSpPr>
          <p:cNvPr id="14" name="Rectangle 2050">
            <a:extLst>
              <a:ext uri="{FF2B5EF4-FFF2-40B4-BE49-F238E27FC236}">
                <a16:creationId xmlns:a16="http://schemas.microsoft.com/office/drawing/2014/main" id="{F26FF140-DB5F-D441-BAED-76ECE951BE50}"/>
              </a:ext>
            </a:extLst>
          </p:cNvPr>
          <p:cNvSpPr>
            <a:spLocks noGrp="1" noChangeArrowheads="1"/>
          </p:cNvSpPr>
          <p:nvPr>
            <p:ph type="title"/>
          </p:nvPr>
        </p:nvSpPr>
        <p:spPr>
          <a:xfrm rot="9928">
            <a:off x="334634" y="580358"/>
            <a:ext cx="8431599" cy="893167"/>
          </a:xfrm>
        </p:spPr>
        <p:txBody>
          <a:bodyPr>
            <a:noAutofit/>
          </a:bodyPr>
          <a:lstStyle/>
          <a:p>
            <a:pPr algn="ctr" eaLnBrk="1" hangingPunct="1"/>
            <a:r>
              <a:rPr lang="en-US" altLang="en-US" sz="3000" b="1" dirty="0">
                <a:solidFill>
                  <a:srgbClr val="C00000"/>
                </a:solidFill>
                <a:latin typeface="Arial Black" panose="020B0604020202020204" pitchFamily="34" charset="0"/>
                <a:ea typeface="Arial Black" charset="0"/>
                <a:cs typeface="Arial Black" panose="020B0604020202020204" pitchFamily="34" charset="0"/>
              </a:rPr>
              <a:t> </a:t>
            </a:r>
            <a:r>
              <a:rPr lang="en-US" altLang="en-US" sz="3000" b="1" dirty="0">
                <a:latin typeface="Arial Black" panose="020B0604020202020204" pitchFamily="34" charset="0"/>
                <a:ea typeface="Arial Black" charset="0"/>
                <a:cs typeface="Arial Black" panose="020B0604020202020204" pitchFamily="34" charset="0"/>
              </a:rPr>
              <a:t>TRANSPORTATION FOR PEOPLE WITH DISABILITIES SEEKING EMPLOYMENT OR TRAINING OPPORTUNITIES</a:t>
            </a:r>
          </a:p>
        </p:txBody>
      </p:sp>
    </p:spTree>
    <p:extLst>
      <p:ext uri="{BB962C8B-B14F-4D97-AF65-F5344CB8AC3E}">
        <p14:creationId xmlns:p14="http://schemas.microsoft.com/office/powerpoint/2010/main" val="1459965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66A402F-B09B-4824-9660-35247289B614}"/>
              </a:ext>
            </a:extLst>
          </p:cNvPr>
          <p:cNvSpPr/>
          <p:nvPr/>
        </p:nvSpPr>
        <p:spPr>
          <a:xfrm>
            <a:off x="334631" y="245944"/>
            <a:ext cx="8432851" cy="1477962"/>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6E62779C-843A-DB44-A143-AC0AF38E580B}"/>
              </a:ext>
            </a:extLst>
          </p:cNvPr>
          <p:cNvSpPr txBox="1"/>
          <p:nvPr/>
        </p:nvSpPr>
        <p:spPr>
          <a:xfrm>
            <a:off x="331913" y="1807240"/>
            <a:ext cx="8435569" cy="4901983"/>
          </a:xfrm>
          <a:prstGeom prst="rect">
            <a:avLst/>
          </a:prstGeom>
          <a:noFill/>
        </p:spPr>
        <p:txBody>
          <a:bodyPr wrap="square" rtlCol="0">
            <a:spAutoFit/>
          </a:bodyPr>
          <a:lstStyle/>
          <a:p>
            <a:pPr marL="342900" indent="-342900">
              <a:lnSpc>
                <a:spcPct val="110000"/>
              </a:lnSpc>
              <a:buClr>
                <a:srgbClr val="92D050"/>
              </a:buClr>
              <a:buFont typeface="Arial"/>
              <a:buChar char="•"/>
              <a:defRPr/>
            </a:pPr>
            <a:r>
              <a:rPr lang="en-US" sz="2200" b="1" dirty="0">
                <a:solidFill>
                  <a:srgbClr val="0A2F49"/>
                </a:solidFill>
                <a:latin typeface="Century Gothic" panose="020B0502020202020204" pitchFamily="34" charset="0"/>
                <a:ea typeface="Arial" charset="0"/>
                <a:cs typeface="Arial" charset="0"/>
              </a:rPr>
              <a:t>Under the Americans with Disabilities Act (ADA), individuals cannot be denied public transportation services because of a disability.</a:t>
            </a:r>
            <a:r>
              <a:rPr lang="en-US" sz="2200" b="1" baseline="30000" dirty="0">
                <a:solidFill>
                  <a:srgbClr val="0A2F49"/>
                </a:solidFill>
                <a:latin typeface="Century Gothic" panose="020B0502020202020204" pitchFamily="34" charset="0"/>
                <a:ea typeface="Arial" charset="0"/>
                <a:cs typeface="Arial" charset="0"/>
              </a:rPr>
              <a:t>2</a:t>
            </a:r>
            <a:endParaRPr lang="en-US" sz="2200" b="1" dirty="0">
              <a:solidFill>
                <a:srgbClr val="0A2F49"/>
              </a:solidFill>
              <a:latin typeface="Century Gothic" panose="020B0502020202020204" pitchFamily="34" charset="0"/>
              <a:ea typeface="Arial" charset="0"/>
              <a:cs typeface="Arial" charset="0"/>
            </a:endParaRPr>
          </a:p>
          <a:p>
            <a:pPr marL="342900" indent="-342900">
              <a:lnSpc>
                <a:spcPct val="110000"/>
              </a:lnSpc>
              <a:buClr>
                <a:srgbClr val="92D050"/>
              </a:buClr>
              <a:buFont typeface="Arial"/>
              <a:buChar char="•"/>
              <a:defRPr/>
            </a:pPr>
            <a:r>
              <a:rPr lang="en-US" sz="2200" b="1" dirty="0">
                <a:solidFill>
                  <a:srgbClr val="0A2F49"/>
                </a:solidFill>
                <a:latin typeface="Century Gothic" panose="020B0502020202020204" pitchFamily="34" charset="0"/>
                <a:ea typeface="Arial" charset="0"/>
                <a:cs typeface="Arial" charset="0"/>
              </a:rPr>
              <a:t>Supporting equal access to public and private transportation for people with disabilities who are seeking and maintaining employment is about more than just physical accessibility.</a:t>
            </a:r>
            <a:r>
              <a:rPr lang="en-US" sz="2200" b="1" baseline="30000" dirty="0">
                <a:solidFill>
                  <a:srgbClr val="0A2F49"/>
                </a:solidFill>
                <a:latin typeface="Century Gothic" panose="020B0502020202020204" pitchFamily="34" charset="0"/>
                <a:ea typeface="Arial" charset="0"/>
                <a:cs typeface="Arial" charset="0"/>
              </a:rPr>
              <a:t>1</a:t>
            </a:r>
            <a:endParaRPr lang="en-US" sz="2200" b="1" dirty="0">
              <a:solidFill>
                <a:srgbClr val="0A2F49"/>
              </a:solidFill>
              <a:latin typeface="Century Gothic" panose="020B0502020202020204" pitchFamily="34" charset="0"/>
              <a:ea typeface="Arial" charset="0"/>
              <a:cs typeface="Arial" charset="0"/>
            </a:endParaRPr>
          </a:p>
          <a:p>
            <a:pPr marL="342900" indent="-342900">
              <a:lnSpc>
                <a:spcPct val="110000"/>
              </a:lnSpc>
              <a:buClr>
                <a:srgbClr val="92D050"/>
              </a:buClr>
              <a:buFont typeface="Arial"/>
              <a:buChar char="•"/>
              <a:defRPr/>
            </a:pPr>
            <a:r>
              <a:rPr lang="en-US" sz="2200" b="1" dirty="0">
                <a:solidFill>
                  <a:srgbClr val="0A2F49"/>
                </a:solidFill>
                <a:latin typeface="Century Gothic" panose="020B0502020202020204" pitchFamily="34" charset="0"/>
                <a:ea typeface="Arial" charset="0"/>
                <a:cs typeface="Arial" charset="0"/>
              </a:rPr>
              <a:t>It can include travel and mobility training for individuals with different types of disabilities (e.g., people who have cognitive disabilities or who are Blind).</a:t>
            </a:r>
            <a:r>
              <a:rPr lang="en-US" sz="2200" b="1" baseline="30000" dirty="0">
                <a:solidFill>
                  <a:srgbClr val="0A2F49"/>
                </a:solidFill>
                <a:latin typeface="Century Gothic" panose="020B0502020202020204" pitchFamily="34" charset="0"/>
                <a:ea typeface="Arial" charset="0"/>
                <a:cs typeface="Arial" charset="0"/>
              </a:rPr>
              <a:t>1</a:t>
            </a:r>
            <a:endParaRPr lang="en-US" sz="2200" b="1" dirty="0">
              <a:solidFill>
                <a:srgbClr val="0A2F49"/>
              </a:solidFill>
              <a:latin typeface="Century Gothic" panose="020B0502020202020204" pitchFamily="34" charset="0"/>
              <a:ea typeface="Arial" charset="0"/>
              <a:cs typeface="Arial" charset="0"/>
            </a:endParaRPr>
          </a:p>
          <a:p>
            <a:pPr marL="342900" indent="-342900">
              <a:lnSpc>
                <a:spcPct val="110000"/>
              </a:lnSpc>
              <a:buClr>
                <a:srgbClr val="92D050"/>
              </a:buClr>
              <a:buFont typeface="Arial"/>
              <a:buChar char="•"/>
              <a:defRPr/>
            </a:pPr>
            <a:r>
              <a:rPr lang="en-US" sz="2200" b="1" dirty="0">
                <a:solidFill>
                  <a:srgbClr val="0A2F49"/>
                </a:solidFill>
                <a:latin typeface="Century Gothic" panose="020B0502020202020204" pitchFamily="34" charset="0"/>
                <a:ea typeface="Arial" charset="0"/>
                <a:cs typeface="Arial" charset="0"/>
              </a:rPr>
              <a:t>It can also include coordination of transportation resources and education about the right to accessible public transportation according to the ADA.</a:t>
            </a:r>
            <a:r>
              <a:rPr lang="en-US" sz="2200" b="1" baseline="30000" dirty="0">
                <a:solidFill>
                  <a:srgbClr val="0A2F49"/>
                </a:solidFill>
                <a:latin typeface="Century Gothic" panose="020B0502020202020204" pitchFamily="34" charset="0"/>
                <a:ea typeface="Arial" charset="0"/>
                <a:cs typeface="Arial" charset="0"/>
              </a:rPr>
              <a:t>1</a:t>
            </a:r>
            <a:r>
              <a:rPr lang="en-US" sz="2200" b="1" dirty="0">
                <a:solidFill>
                  <a:srgbClr val="0A2F49"/>
                </a:solidFill>
                <a:latin typeface="Century Gothic" panose="020B0502020202020204" pitchFamily="34" charset="0"/>
                <a:ea typeface="Arial" charset="0"/>
                <a:cs typeface="Arial" charset="0"/>
              </a:rPr>
              <a:t> </a:t>
            </a:r>
          </a:p>
        </p:txBody>
      </p:sp>
      <p:sp>
        <p:nvSpPr>
          <p:cNvPr id="14" name="Rectangle 2050">
            <a:extLst>
              <a:ext uri="{FF2B5EF4-FFF2-40B4-BE49-F238E27FC236}">
                <a16:creationId xmlns:a16="http://schemas.microsoft.com/office/drawing/2014/main" id="{F26FF140-DB5F-D441-BAED-76ECE951BE50}"/>
              </a:ext>
            </a:extLst>
          </p:cNvPr>
          <p:cNvSpPr>
            <a:spLocks noGrp="1" noChangeArrowheads="1"/>
          </p:cNvSpPr>
          <p:nvPr>
            <p:ph type="title"/>
          </p:nvPr>
        </p:nvSpPr>
        <p:spPr>
          <a:xfrm rot="9928">
            <a:off x="333910" y="329345"/>
            <a:ext cx="8431599" cy="1394494"/>
          </a:xfrm>
        </p:spPr>
        <p:txBody>
          <a:bodyPr>
            <a:noAutofit/>
          </a:bodyPr>
          <a:lstStyle/>
          <a:p>
            <a:pPr algn="ctr" eaLnBrk="1" hangingPunct="1"/>
            <a:r>
              <a:rPr lang="en-US" altLang="en-US" sz="3000" b="1" dirty="0">
                <a:solidFill>
                  <a:srgbClr val="C00000"/>
                </a:solidFill>
                <a:latin typeface="Arial Black" panose="020B0604020202020204" pitchFamily="34" charset="0"/>
                <a:ea typeface="Arial Black" charset="0"/>
                <a:cs typeface="Arial Black" panose="020B0604020202020204" pitchFamily="34" charset="0"/>
              </a:rPr>
              <a:t> </a:t>
            </a:r>
            <a:r>
              <a:rPr lang="en-US" altLang="en-US" sz="3000" b="1" dirty="0">
                <a:latin typeface="Arial Black" panose="020B0604020202020204" pitchFamily="34" charset="0"/>
                <a:ea typeface="Arial Black" charset="0"/>
                <a:cs typeface="Arial Black" panose="020B0604020202020204" pitchFamily="34" charset="0"/>
              </a:rPr>
              <a:t>WHAT IS ACCESSIBLE TRANSPORTATION FOR JOB SEEKERS AND EMPLOYEES WITH DISABILITIES?</a:t>
            </a:r>
          </a:p>
        </p:txBody>
      </p:sp>
    </p:spTree>
    <p:extLst>
      <p:ext uri="{BB962C8B-B14F-4D97-AF65-F5344CB8AC3E}">
        <p14:creationId xmlns:p14="http://schemas.microsoft.com/office/powerpoint/2010/main" val="620798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D57BCC-8E72-4600-BA09-C6143A13BBDB}"/>
              </a:ext>
            </a:extLst>
          </p:cNvPr>
          <p:cNvSpPr/>
          <p:nvPr/>
        </p:nvSpPr>
        <p:spPr>
          <a:xfrm>
            <a:off x="666750" y="422283"/>
            <a:ext cx="7810500" cy="545879"/>
          </a:xfrm>
          <a:prstGeom prst="rect">
            <a:avLst/>
          </a:prstGeom>
          <a:solidFill>
            <a:srgbClr val="77B831"/>
          </a:solidFill>
          <a:ln>
            <a:solidFill>
              <a:srgbClr val="77B8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66750" y="520072"/>
            <a:ext cx="7810500" cy="545879"/>
          </a:xfrm>
        </p:spPr>
        <p:txBody>
          <a:bodyPr>
            <a:normAutofit/>
          </a:bodyPr>
          <a:lstStyle/>
          <a:p>
            <a:pPr algn="ctr"/>
            <a:r>
              <a:rPr lang="en-US" sz="3200" b="1" dirty="0">
                <a:effectLst>
                  <a:outerShdw blurRad="50800" dist="38100" dir="2700000" algn="tl" rotWithShape="0">
                    <a:prstClr val="black">
                      <a:alpha val="40000"/>
                    </a:prstClr>
                  </a:outerShdw>
                </a:effectLst>
                <a:latin typeface="Arial Black" panose="020B0604020202020204" pitchFamily="34" charset="0"/>
                <a:cs typeface="Arial Black" panose="020B0604020202020204" pitchFamily="34" charset="0"/>
              </a:rPr>
              <a:t>PATHS OF TRAVEL</a:t>
            </a:r>
          </a:p>
        </p:txBody>
      </p:sp>
      <p:sp>
        <p:nvSpPr>
          <p:cNvPr id="3" name="Content Placeholder 2"/>
          <p:cNvSpPr>
            <a:spLocks noGrp="1"/>
          </p:cNvSpPr>
          <p:nvPr>
            <p:ph idx="1"/>
          </p:nvPr>
        </p:nvSpPr>
        <p:spPr>
          <a:xfrm>
            <a:off x="804217" y="1441514"/>
            <a:ext cx="7810500" cy="5152430"/>
          </a:xfrm>
        </p:spPr>
        <p:txBody>
          <a:bodyPr>
            <a:noAutofit/>
          </a:bodyPr>
          <a:lstStyle/>
          <a:p>
            <a:r>
              <a:rPr lang="en-US" sz="2200" b="1" dirty="0">
                <a:solidFill>
                  <a:srgbClr val="0A2F49"/>
                </a:solidFill>
                <a:latin typeface="Century Gothic" panose="020B0502020202020204" pitchFamily="34" charset="0"/>
              </a:rPr>
              <a:t>Getting to the bus or train must also be accessible.</a:t>
            </a:r>
          </a:p>
          <a:p>
            <a:endParaRPr lang="en-US" sz="2200" b="1" dirty="0">
              <a:solidFill>
                <a:srgbClr val="0A2F49"/>
              </a:solidFill>
              <a:latin typeface="Century Gothic" panose="020B0502020202020204" pitchFamily="34" charset="0"/>
            </a:endParaRPr>
          </a:p>
          <a:p>
            <a:r>
              <a:rPr lang="en-US" sz="2200" b="1" dirty="0">
                <a:solidFill>
                  <a:srgbClr val="0A2F49"/>
                </a:solidFill>
                <a:latin typeface="Century Gothic" panose="020B0502020202020204" pitchFamily="34" charset="0"/>
              </a:rPr>
              <a:t>Walkways and sidewalks may have barriers or obstacles that prevent easy passage.</a:t>
            </a:r>
          </a:p>
          <a:p>
            <a:pPr marL="800100" lvl="1" indent="-342900">
              <a:buFont typeface="Arial" panose="020B0604020202020204" pitchFamily="34" charset="0"/>
              <a:buChar char="•"/>
            </a:pPr>
            <a:r>
              <a:rPr lang="en-US" sz="2200" b="1" dirty="0">
                <a:solidFill>
                  <a:srgbClr val="0A2F49"/>
                </a:solidFill>
                <a:latin typeface="Century Gothic" panose="020B0502020202020204" pitchFamily="34" charset="0"/>
              </a:rPr>
              <a:t>Sometimes natural weather conditions, such as snow, can impede travel and navigation on pathways.</a:t>
            </a:r>
          </a:p>
          <a:p>
            <a:pPr marL="800100" lvl="1" indent="-342900">
              <a:buFont typeface="Arial" panose="020B0604020202020204" pitchFamily="34" charset="0"/>
              <a:buChar char="•"/>
            </a:pPr>
            <a:r>
              <a:rPr lang="en-US" sz="2200" b="1" dirty="0">
                <a:solidFill>
                  <a:srgbClr val="0A2F49"/>
                </a:solidFill>
                <a:latin typeface="Century Gothic" panose="020B0502020202020204" pitchFamily="34" charset="0"/>
              </a:rPr>
              <a:t>There may also be problems with pavement cracks or no curb cuts.</a:t>
            </a:r>
          </a:p>
          <a:p>
            <a:pPr marL="800100" lvl="1" indent="-342900">
              <a:buFont typeface="Arial" panose="020B0604020202020204" pitchFamily="34" charset="0"/>
              <a:buChar char="•"/>
            </a:pPr>
            <a:r>
              <a:rPr lang="en-US" sz="2200" b="1" dirty="0">
                <a:solidFill>
                  <a:srgbClr val="0A2F49"/>
                </a:solidFill>
                <a:latin typeface="Century Gothic" panose="020B0502020202020204" pitchFamily="34" charset="0"/>
              </a:rPr>
              <a:t>Manmade obstructions such as newspaper stands or garbage cans may also impede navigation.</a:t>
            </a:r>
          </a:p>
          <a:p>
            <a:pPr marL="457200" lvl="1"/>
            <a:endParaRPr lang="en-US" sz="2200" b="1" dirty="0">
              <a:solidFill>
                <a:srgbClr val="0A2F49"/>
              </a:solidFill>
              <a:latin typeface="Century Gothic" panose="020B0502020202020204" pitchFamily="34" charset="0"/>
            </a:endParaRPr>
          </a:p>
          <a:p>
            <a:r>
              <a:rPr lang="en-US" sz="2200" b="1" dirty="0">
                <a:solidFill>
                  <a:srgbClr val="0A2F49"/>
                </a:solidFill>
                <a:latin typeface="Century Gothic" panose="020B0502020202020204" pitchFamily="34" charset="0"/>
              </a:rPr>
              <a:t>Local city highway or transportation departments can help with obstructions on sidewalks that inhibit access to fixed routes.</a:t>
            </a:r>
          </a:p>
          <a:p>
            <a:endParaRPr lang="en-US" sz="2200" b="1" dirty="0">
              <a:solidFill>
                <a:srgbClr val="0A2F49"/>
              </a:solidFill>
              <a:latin typeface="Century Gothic" panose="020B0502020202020204" pitchFamily="34" charset="0"/>
            </a:endParaRPr>
          </a:p>
        </p:txBody>
      </p:sp>
      <p:pic>
        <p:nvPicPr>
          <p:cNvPr id="6" name="Graphic 5" descr="Badge Tick1">
            <a:extLst>
              <a:ext uri="{FF2B5EF4-FFF2-40B4-BE49-F238E27FC236}">
                <a16:creationId xmlns:a16="http://schemas.microsoft.com/office/drawing/2014/main" id="{D5497DFA-8E15-48A6-843A-7158AE92649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7832" y="1357878"/>
            <a:ext cx="435525" cy="435525"/>
          </a:xfrm>
          <a:prstGeom prst="rect">
            <a:avLst/>
          </a:prstGeom>
        </p:spPr>
      </p:pic>
      <p:pic>
        <p:nvPicPr>
          <p:cNvPr id="8" name="Graphic 7" descr="Badge Tick1">
            <a:extLst>
              <a:ext uri="{FF2B5EF4-FFF2-40B4-BE49-F238E27FC236}">
                <a16:creationId xmlns:a16="http://schemas.microsoft.com/office/drawing/2014/main" id="{85E98C66-0037-F749-B429-ECCB720A7DB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7831" y="2085330"/>
            <a:ext cx="435525" cy="435525"/>
          </a:xfrm>
          <a:prstGeom prst="rect">
            <a:avLst/>
          </a:prstGeom>
        </p:spPr>
      </p:pic>
      <p:pic>
        <p:nvPicPr>
          <p:cNvPr id="10" name="Graphic 9" descr="Badge Tick1">
            <a:extLst>
              <a:ext uri="{FF2B5EF4-FFF2-40B4-BE49-F238E27FC236}">
                <a16:creationId xmlns:a16="http://schemas.microsoft.com/office/drawing/2014/main" id="{82654204-D9AC-A448-9B12-EBC0DB9CF64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8581" y="5482526"/>
            <a:ext cx="435525" cy="435525"/>
          </a:xfrm>
          <a:prstGeom prst="rect">
            <a:avLst/>
          </a:prstGeom>
        </p:spPr>
      </p:pic>
    </p:spTree>
    <p:extLst>
      <p:ext uri="{BB962C8B-B14F-4D97-AF65-F5344CB8AC3E}">
        <p14:creationId xmlns:p14="http://schemas.microsoft.com/office/powerpoint/2010/main" val="3078461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7D57BCC-8E72-4600-BA09-C6143A13BBDB}"/>
              </a:ext>
            </a:extLst>
          </p:cNvPr>
          <p:cNvSpPr/>
          <p:nvPr/>
        </p:nvSpPr>
        <p:spPr>
          <a:xfrm>
            <a:off x="666750" y="422283"/>
            <a:ext cx="7810500" cy="1019231"/>
          </a:xfrm>
          <a:prstGeom prst="rect">
            <a:avLst/>
          </a:prstGeom>
          <a:solidFill>
            <a:srgbClr val="77B831"/>
          </a:solidFill>
          <a:ln>
            <a:solidFill>
              <a:srgbClr val="77B8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66750" y="520072"/>
            <a:ext cx="7810500" cy="921442"/>
          </a:xfrm>
        </p:spPr>
        <p:txBody>
          <a:bodyPr>
            <a:normAutofit fontScale="90000"/>
          </a:bodyPr>
          <a:lstStyle/>
          <a:p>
            <a:pPr algn="ctr"/>
            <a:r>
              <a:rPr lang="en-US" sz="3200" b="1" dirty="0">
                <a:effectLst>
                  <a:outerShdw blurRad="50800" dist="38100" dir="2700000" algn="tl" rotWithShape="0">
                    <a:prstClr val="black">
                      <a:alpha val="40000"/>
                    </a:prstClr>
                  </a:outerShdw>
                </a:effectLst>
                <a:latin typeface="Arial Black" panose="020B0604020202020204" pitchFamily="34" charset="0"/>
                <a:cs typeface="Arial Black" panose="020B0604020202020204" pitchFamily="34" charset="0"/>
              </a:rPr>
              <a:t>TRANSPORTATION OPTIONS FOR PEOPLE WITH DISABILITIES</a:t>
            </a:r>
          </a:p>
        </p:txBody>
      </p:sp>
      <p:sp>
        <p:nvSpPr>
          <p:cNvPr id="3" name="Content Placeholder 2"/>
          <p:cNvSpPr>
            <a:spLocks noGrp="1"/>
          </p:cNvSpPr>
          <p:nvPr>
            <p:ph idx="1"/>
          </p:nvPr>
        </p:nvSpPr>
        <p:spPr>
          <a:xfrm>
            <a:off x="703356" y="2157509"/>
            <a:ext cx="7810500" cy="3760542"/>
          </a:xfrm>
        </p:spPr>
        <p:txBody>
          <a:bodyPr>
            <a:noAutofit/>
          </a:bodyPr>
          <a:lstStyle/>
          <a:p>
            <a:pPr marL="76200">
              <a:lnSpc>
                <a:spcPct val="110000"/>
              </a:lnSpc>
              <a:spcBef>
                <a:spcPct val="0"/>
              </a:spcBef>
              <a:buClr>
                <a:srgbClr val="000000"/>
              </a:buClr>
            </a:pPr>
            <a:r>
              <a:rPr lang="en-US" sz="2200" b="1" dirty="0">
                <a:solidFill>
                  <a:srgbClr val="0A2F49"/>
                </a:solidFill>
                <a:latin typeface="Century Gothic" panose="020B0502020202020204" pitchFamily="34" charset="0"/>
                <a:ea typeface="Arial" charset="0"/>
                <a:cs typeface="Arial" charset="0"/>
                <a:sym typeface="Verdana" charset="0"/>
              </a:rPr>
              <a:t>Choosing among the many options can be confusing:</a:t>
            </a:r>
          </a:p>
          <a:p>
            <a:pPr marL="876300" lvl="1" indent="-342900">
              <a:lnSpc>
                <a:spcPct val="110000"/>
              </a:lnSpc>
              <a:spcBef>
                <a:spcPct val="0"/>
              </a:spcBef>
              <a:buClr>
                <a:srgbClr val="000000"/>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Public Transportation</a:t>
            </a:r>
          </a:p>
          <a:p>
            <a:pPr marL="876300" lvl="1" indent="-342900">
              <a:lnSpc>
                <a:spcPct val="110000"/>
              </a:lnSpc>
              <a:spcBef>
                <a:spcPct val="0"/>
              </a:spcBef>
              <a:buClr>
                <a:srgbClr val="000000"/>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Ride Sharing and Car Sharing</a:t>
            </a:r>
          </a:p>
          <a:p>
            <a:pPr marL="876300" lvl="1" indent="-342900">
              <a:lnSpc>
                <a:spcPct val="110000"/>
              </a:lnSpc>
              <a:spcBef>
                <a:spcPct val="0"/>
              </a:spcBef>
              <a:buClr>
                <a:srgbClr val="000000"/>
              </a:buClr>
              <a:buFont typeface="Arial" panose="020B0604020202020204" pitchFamily="34" charset="0"/>
              <a:buChar char="•"/>
            </a:pPr>
            <a:r>
              <a:rPr lang="en-US" sz="2200" b="1" dirty="0">
                <a:solidFill>
                  <a:srgbClr val="0A2F49"/>
                </a:solidFill>
                <a:latin typeface="Century Gothic" panose="020B0502020202020204" pitchFamily="34" charset="0"/>
                <a:ea typeface="Arial" charset="0"/>
                <a:cs typeface="Arial" charset="0"/>
                <a:sym typeface="Verdana" charset="0"/>
              </a:rPr>
              <a:t>Driver Rehabilitation and/or Vehicle Modifications</a:t>
            </a:r>
            <a:endParaRPr lang="en-US" sz="2200" b="1" dirty="0">
              <a:solidFill>
                <a:srgbClr val="0A2F49"/>
              </a:solidFill>
              <a:latin typeface="Century Gothic" panose="020B0502020202020204" pitchFamily="34" charset="0"/>
            </a:endParaRPr>
          </a:p>
          <a:p>
            <a:pPr marL="419100" indent="-342900">
              <a:lnSpc>
                <a:spcPct val="110000"/>
              </a:lnSpc>
              <a:spcBef>
                <a:spcPct val="0"/>
              </a:spcBef>
              <a:buClr>
                <a:srgbClr val="000000"/>
              </a:buClr>
              <a:buFont typeface="Arial"/>
              <a:buChar char="•"/>
            </a:pPr>
            <a:endParaRPr lang="en-US" sz="2200" b="1" dirty="0">
              <a:solidFill>
                <a:srgbClr val="0A2F49"/>
              </a:solidFill>
              <a:latin typeface="Century Gothic" panose="020B0502020202020204" pitchFamily="34" charset="0"/>
            </a:endParaRPr>
          </a:p>
          <a:p>
            <a:pPr marL="76200">
              <a:lnSpc>
                <a:spcPct val="110000"/>
              </a:lnSpc>
              <a:spcBef>
                <a:spcPct val="0"/>
              </a:spcBef>
              <a:buClr>
                <a:srgbClr val="000000"/>
              </a:buClr>
            </a:pPr>
            <a:r>
              <a:rPr lang="en-US" sz="2200" b="1" dirty="0">
                <a:solidFill>
                  <a:srgbClr val="0A2F49"/>
                </a:solidFill>
                <a:latin typeface="Century Gothic" panose="020B0502020202020204" pitchFamily="34" charset="0"/>
              </a:rPr>
              <a:t>It is important both to be aware of available local services and to be able to find creative ways to address transportation barriers, keeping in my individual needs, preferences, and cost.</a:t>
            </a:r>
            <a:endParaRPr lang="en-US" sz="2200" b="1" dirty="0">
              <a:solidFill>
                <a:srgbClr val="0A2F49"/>
              </a:solidFill>
              <a:latin typeface="Century Gothic" panose="020B0502020202020204" pitchFamily="34" charset="0"/>
              <a:ea typeface="Arial" charset="0"/>
              <a:cs typeface="Arial" charset="0"/>
              <a:sym typeface="Verdana" charset="0"/>
            </a:endParaRPr>
          </a:p>
          <a:p>
            <a:endParaRPr lang="en-US" sz="2200" b="1" dirty="0">
              <a:solidFill>
                <a:srgbClr val="0A2F49"/>
              </a:solidFill>
              <a:latin typeface="Century Gothic" panose="020B0502020202020204" pitchFamily="34" charset="0"/>
            </a:endParaRPr>
          </a:p>
        </p:txBody>
      </p:sp>
      <p:pic>
        <p:nvPicPr>
          <p:cNvPr id="6" name="Graphic 5" descr="Badge Tick1">
            <a:extLst>
              <a:ext uri="{FF2B5EF4-FFF2-40B4-BE49-F238E27FC236}">
                <a16:creationId xmlns:a16="http://schemas.microsoft.com/office/drawing/2014/main" id="{D5497DFA-8E15-48A6-843A-7158AE92649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5371" y="2110882"/>
            <a:ext cx="435525" cy="435525"/>
          </a:xfrm>
          <a:prstGeom prst="rect">
            <a:avLst/>
          </a:prstGeom>
        </p:spPr>
      </p:pic>
      <p:pic>
        <p:nvPicPr>
          <p:cNvPr id="8" name="Graphic 7" descr="Badge Tick1">
            <a:extLst>
              <a:ext uri="{FF2B5EF4-FFF2-40B4-BE49-F238E27FC236}">
                <a16:creationId xmlns:a16="http://schemas.microsoft.com/office/drawing/2014/main" id="{85E98C66-0037-F749-B429-ECCB720A7DB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4261" y="3876069"/>
            <a:ext cx="435525" cy="435525"/>
          </a:xfrm>
          <a:prstGeom prst="rect">
            <a:avLst/>
          </a:prstGeom>
        </p:spPr>
      </p:pic>
    </p:spTree>
    <p:extLst>
      <p:ext uri="{BB962C8B-B14F-4D97-AF65-F5344CB8AC3E}">
        <p14:creationId xmlns:p14="http://schemas.microsoft.com/office/powerpoint/2010/main" val="3057575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66A402F-B09B-4824-9660-35247289B614}"/>
              </a:ext>
            </a:extLst>
          </p:cNvPr>
          <p:cNvSpPr/>
          <p:nvPr/>
        </p:nvSpPr>
        <p:spPr>
          <a:xfrm>
            <a:off x="448235" y="496956"/>
            <a:ext cx="8265459" cy="1137037"/>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6E62779C-843A-DB44-A143-AC0AF38E580B}"/>
              </a:ext>
            </a:extLst>
          </p:cNvPr>
          <p:cNvSpPr txBox="1"/>
          <p:nvPr/>
        </p:nvSpPr>
        <p:spPr>
          <a:xfrm>
            <a:off x="428983" y="1992848"/>
            <a:ext cx="8265459" cy="4154984"/>
          </a:xfrm>
          <a:prstGeom prst="rect">
            <a:avLst/>
          </a:prstGeom>
          <a:noFill/>
        </p:spPr>
        <p:txBody>
          <a:bodyPr wrap="square" rtlCol="0">
            <a:spAutoFit/>
          </a:bodyPr>
          <a:lstStyle/>
          <a:p>
            <a:pPr marL="342900" indent="-342900">
              <a:buFont typeface="Arial" panose="020B0604020202020204" pitchFamily="34" charset="0"/>
              <a:buChar char="•"/>
            </a:pPr>
            <a:r>
              <a:rPr lang="en-US" sz="2200" b="1" dirty="0">
                <a:solidFill>
                  <a:srgbClr val="77B831"/>
                </a:solidFill>
                <a:latin typeface="Century Gothic" panose="020B0502020202020204" pitchFamily="34" charset="0"/>
              </a:rPr>
              <a:t>It is important to be aware of available local services and to be able to find creative ways to address transportation barriers based on:</a:t>
            </a:r>
          </a:p>
          <a:p>
            <a:endParaRPr lang="en-US" sz="2200" b="1" dirty="0">
              <a:solidFill>
                <a:srgbClr val="00B050"/>
              </a:solidFill>
              <a:latin typeface="Century Gothic" panose="020B0502020202020204" pitchFamily="34" charset="0"/>
            </a:endParaRPr>
          </a:p>
          <a:p>
            <a:pPr marL="800100" lvl="1" indent="-342900">
              <a:buFont typeface="Arial" panose="020B0604020202020204" pitchFamily="34" charset="0"/>
              <a:buChar char="•"/>
            </a:pPr>
            <a:r>
              <a:rPr lang="en-US" sz="2200" b="1" dirty="0">
                <a:solidFill>
                  <a:srgbClr val="0A2F49"/>
                </a:solidFill>
                <a:latin typeface="Century Gothic" panose="020B0502020202020204" pitchFamily="34" charset="0"/>
              </a:rPr>
              <a:t>Individual needs (e.g., where people live, where they want to go, what types of supports or accommodations they may need)</a:t>
            </a:r>
          </a:p>
          <a:p>
            <a:pPr marL="800100" lvl="1" indent="-342900">
              <a:buFont typeface="Arial" panose="020B0604020202020204" pitchFamily="34" charset="0"/>
              <a:buChar char="•"/>
            </a:pPr>
            <a:r>
              <a:rPr lang="en-US" sz="2200" b="1" dirty="0">
                <a:solidFill>
                  <a:srgbClr val="0A2F49"/>
                </a:solidFill>
                <a:latin typeface="Century Gothic" panose="020B0502020202020204" pitchFamily="34" charset="0"/>
              </a:rPr>
              <a:t>Individual preferences (e.g., not crowded, quiet)</a:t>
            </a:r>
          </a:p>
          <a:p>
            <a:pPr marL="800100" lvl="1" indent="-342900">
              <a:buFont typeface="Arial" panose="020B0604020202020204" pitchFamily="34" charset="0"/>
              <a:buChar char="•"/>
            </a:pPr>
            <a:r>
              <a:rPr lang="en-US" sz="2200" b="1" dirty="0">
                <a:solidFill>
                  <a:srgbClr val="0A2F49"/>
                </a:solidFill>
                <a:latin typeface="Century Gothic" panose="020B0502020202020204" pitchFamily="34" charset="0"/>
              </a:rPr>
              <a:t>Reliability/safety (e.g., service on time, responsive drivers, safe and secure vehicles)</a:t>
            </a:r>
          </a:p>
          <a:p>
            <a:pPr marL="800100" lvl="1" indent="-342900">
              <a:buFont typeface="Arial" panose="020B0604020202020204" pitchFamily="34" charset="0"/>
              <a:buChar char="•"/>
            </a:pPr>
            <a:r>
              <a:rPr lang="en-US" sz="2200" b="1" dirty="0">
                <a:solidFill>
                  <a:srgbClr val="0A2F49"/>
                </a:solidFill>
                <a:latin typeface="Century Gothic" panose="020B0502020202020204" pitchFamily="34" charset="0"/>
              </a:rPr>
              <a:t>Cost (e.g., paid for by rider or transportation provider, shared cost, reduced fares)</a:t>
            </a:r>
          </a:p>
        </p:txBody>
      </p:sp>
      <p:sp>
        <p:nvSpPr>
          <p:cNvPr id="14" name="Rectangle 2050">
            <a:extLst>
              <a:ext uri="{FF2B5EF4-FFF2-40B4-BE49-F238E27FC236}">
                <a16:creationId xmlns:a16="http://schemas.microsoft.com/office/drawing/2014/main" id="{F26FF140-DB5F-D441-BAED-76ECE951BE50}"/>
              </a:ext>
            </a:extLst>
          </p:cNvPr>
          <p:cNvSpPr>
            <a:spLocks noGrp="1" noChangeArrowheads="1"/>
          </p:cNvSpPr>
          <p:nvPr>
            <p:ph type="title"/>
          </p:nvPr>
        </p:nvSpPr>
        <p:spPr>
          <a:xfrm rot="9928">
            <a:off x="430257" y="580420"/>
            <a:ext cx="8283562" cy="893167"/>
          </a:xfrm>
        </p:spPr>
        <p:txBody>
          <a:bodyPr>
            <a:normAutofit fontScale="90000"/>
          </a:bodyPr>
          <a:lstStyle/>
          <a:p>
            <a:pPr algn="ctr" eaLnBrk="1" hangingPunct="1"/>
            <a:r>
              <a:rPr lang="en-US" altLang="en-US" sz="3600" b="1" dirty="0">
                <a:solidFill>
                  <a:srgbClr val="C00000"/>
                </a:solidFill>
                <a:latin typeface="Arial Black" panose="020B0604020202020204" pitchFamily="34" charset="0"/>
                <a:ea typeface="Arial Black" charset="0"/>
                <a:cs typeface="Arial Black" panose="020B0604020202020204" pitchFamily="34" charset="0"/>
              </a:rPr>
              <a:t> </a:t>
            </a:r>
            <a:r>
              <a:rPr lang="en-US" altLang="en-US" sz="3600" b="1" dirty="0">
                <a:latin typeface="Arial Black" panose="020B0604020202020204" pitchFamily="34" charset="0"/>
                <a:ea typeface="Arial Black" charset="0"/>
                <a:cs typeface="Arial Black" panose="020B0604020202020204" pitchFamily="34" charset="0"/>
              </a:rPr>
              <a:t>CONSIDERATIONS FOR SELECTING TRANSPORTATION OPTIONS</a:t>
            </a:r>
          </a:p>
        </p:txBody>
      </p:sp>
    </p:spTree>
    <p:extLst>
      <p:ext uri="{BB962C8B-B14F-4D97-AF65-F5344CB8AC3E}">
        <p14:creationId xmlns:p14="http://schemas.microsoft.com/office/powerpoint/2010/main" val="2015830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66A402F-B09B-4824-9660-35247289B614}"/>
              </a:ext>
            </a:extLst>
          </p:cNvPr>
          <p:cNvSpPr/>
          <p:nvPr/>
        </p:nvSpPr>
        <p:spPr>
          <a:xfrm>
            <a:off x="448235" y="496956"/>
            <a:ext cx="8265459" cy="1137037"/>
          </a:xfrm>
          <a:prstGeom prst="rect">
            <a:avLst/>
          </a:prstGeom>
          <a:solidFill>
            <a:srgbClr val="0A2F49"/>
          </a:solidFill>
          <a:ln>
            <a:solidFill>
              <a:srgbClr val="0A2F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6E62779C-843A-DB44-A143-AC0AF38E580B}"/>
              </a:ext>
            </a:extLst>
          </p:cNvPr>
          <p:cNvSpPr txBox="1"/>
          <p:nvPr/>
        </p:nvSpPr>
        <p:spPr>
          <a:xfrm>
            <a:off x="428983" y="1992848"/>
            <a:ext cx="8265459" cy="3631763"/>
          </a:xfrm>
          <a:prstGeom prst="rect">
            <a:avLst/>
          </a:prstGeom>
          <a:noFill/>
        </p:spPr>
        <p:txBody>
          <a:bodyPr wrap="square" rtlCol="0">
            <a:spAutoFit/>
          </a:bodyPr>
          <a:lstStyle/>
          <a:p>
            <a:pPr marL="342900" indent="-342900">
              <a:spcAft>
                <a:spcPts val="1200"/>
              </a:spcAft>
              <a:buClr>
                <a:srgbClr val="92D050"/>
              </a:buClr>
              <a:buFont typeface="Arial"/>
              <a:buChar char="•"/>
            </a:pPr>
            <a:r>
              <a:rPr lang="en-US" sz="2200" b="1" dirty="0">
                <a:solidFill>
                  <a:srgbClr val="0A2F49"/>
                </a:solidFill>
                <a:latin typeface="Century Gothic" panose="020B0502020202020204" pitchFamily="34" charset="0"/>
                <a:ea typeface="Arial" charset="0"/>
                <a:cs typeface="Arial" charset="0"/>
              </a:rPr>
              <a:t>In Illinois, we have numerous transportation services and supports that are available to refugees with disabilities to enable them to participate in community life, including employment. </a:t>
            </a:r>
          </a:p>
          <a:p>
            <a:pPr marL="342900" indent="-342900">
              <a:buClr>
                <a:srgbClr val="92D050"/>
              </a:buClr>
              <a:buFont typeface="Arial"/>
              <a:buChar char="•"/>
            </a:pPr>
            <a:r>
              <a:rPr lang="en-US" sz="2200" b="1" dirty="0">
                <a:solidFill>
                  <a:srgbClr val="0A2F49"/>
                </a:solidFill>
                <a:latin typeface="Century Gothic" panose="020B0502020202020204" pitchFamily="34" charset="0"/>
                <a:ea typeface="Arial" charset="0"/>
                <a:cs typeface="Arial" charset="0"/>
              </a:rPr>
              <a:t>In this module these services and supports are divided into 4 categories:</a:t>
            </a:r>
          </a:p>
          <a:p>
            <a:pPr marL="800100" lvl="1" indent="-342900">
              <a:buClr>
                <a:srgbClr val="92D050"/>
              </a:buClr>
              <a:buFont typeface="Arial"/>
              <a:buChar char="•"/>
            </a:pPr>
            <a:r>
              <a:rPr lang="en-US" sz="2200" b="1" dirty="0">
                <a:solidFill>
                  <a:srgbClr val="0A2F49"/>
                </a:solidFill>
                <a:latin typeface="Century Gothic" panose="020B0502020202020204" pitchFamily="34" charset="0"/>
                <a:ea typeface="Arial" charset="0"/>
                <a:cs typeface="Arial" charset="0"/>
              </a:rPr>
              <a:t>Public transportation systems</a:t>
            </a:r>
          </a:p>
          <a:p>
            <a:pPr marL="800100" lvl="1" indent="-342900">
              <a:buClr>
                <a:srgbClr val="92D050"/>
              </a:buClr>
              <a:buFont typeface="Arial"/>
              <a:buChar char="•"/>
            </a:pPr>
            <a:r>
              <a:rPr lang="en-US" sz="2200" b="1" dirty="0">
                <a:solidFill>
                  <a:srgbClr val="0A2F49"/>
                </a:solidFill>
                <a:latin typeface="Century Gothic" panose="020B0502020202020204" pitchFamily="34" charset="0"/>
                <a:ea typeface="Arial" charset="0"/>
                <a:cs typeface="Arial" charset="0"/>
              </a:rPr>
              <a:t>Travel/mobility training </a:t>
            </a:r>
          </a:p>
          <a:p>
            <a:pPr marL="800100" lvl="1" indent="-342900">
              <a:buClr>
                <a:srgbClr val="92D050"/>
              </a:buClr>
              <a:buFont typeface="Arial"/>
              <a:buChar char="•"/>
            </a:pPr>
            <a:r>
              <a:rPr lang="en-US" sz="2200" b="1" dirty="0">
                <a:solidFill>
                  <a:srgbClr val="0A2F49"/>
                </a:solidFill>
                <a:latin typeface="Century Gothic" panose="020B0502020202020204" pitchFamily="34" charset="0"/>
                <a:ea typeface="Arial" charset="0"/>
                <a:cs typeface="Arial" charset="0"/>
              </a:rPr>
              <a:t>Rideshare  </a:t>
            </a:r>
          </a:p>
          <a:p>
            <a:pPr marL="800100" lvl="1" indent="-342900">
              <a:buClr>
                <a:srgbClr val="92D050"/>
              </a:buClr>
              <a:buFont typeface="Arial"/>
              <a:buChar char="•"/>
            </a:pPr>
            <a:r>
              <a:rPr lang="en-US" sz="2200" b="1" dirty="0">
                <a:solidFill>
                  <a:srgbClr val="0A2F49"/>
                </a:solidFill>
                <a:latin typeface="Century Gothic" panose="020B0502020202020204" pitchFamily="34" charset="0"/>
                <a:ea typeface="Arial" charset="0"/>
                <a:cs typeface="Arial" charset="0"/>
              </a:rPr>
              <a:t>Driver rehabilitation</a:t>
            </a:r>
          </a:p>
        </p:txBody>
      </p:sp>
      <p:sp>
        <p:nvSpPr>
          <p:cNvPr id="14" name="Rectangle 2050">
            <a:extLst>
              <a:ext uri="{FF2B5EF4-FFF2-40B4-BE49-F238E27FC236}">
                <a16:creationId xmlns:a16="http://schemas.microsoft.com/office/drawing/2014/main" id="{F26FF140-DB5F-D441-BAED-76ECE951BE50}"/>
              </a:ext>
            </a:extLst>
          </p:cNvPr>
          <p:cNvSpPr>
            <a:spLocks noGrp="1" noChangeArrowheads="1"/>
          </p:cNvSpPr>
          <p:nvPr>
            <p:ph type="title"/>
          </p:nvPr>
        </p:nvSpPr>
        <p:spPr>
          <a:xfrm rot="9928">
            <a:off x="430257" y="580420"/>
            <a:ext cx="8283562" cy="893167"/>
          </a:xfrm>
        </p:spPr>
        <p:txBody>
          <a:bodyPr>
            <a:normAutofit fontScale="90000"/>
          </a:bodyPr>
          <a:lstStyle/>
          <a:p>
            <a:pPr algn="ctr" eaLnBrk="1" hangingPunct="1"/>
            <a:r>
              <a:rPr lang="en-US" altLang="en-US" sz="3600" b="1" dirty="0">
                <a:latin typeface="Arial Black" panose="020B0604020202020204" pitchFamily="34" charset="0"/>
                <a:ea typeface="Arial Black" charset="0"/>
                <a:cs typeface="Arial Black" panose="020B0604020202020204" pitchFamily="34" charset="0"/>
              </a:rPr>
              <a:t>ACCESSIBLE TRANSPORTATION SERVICES AND SUPPORTS</a:t>
            </a:r>
          </a:p>
        </p:txBody>
      </p:sp>
    </p:spTree>
    <p:extLst>
      <p:ext uri="{BB962C8B-B14F-4D97-AF65-F5344CB8AC3E}">
        <p14:creationId xmlns:p14="http://schemas.microsoft.com/office/powerpoint/2010/main" val="733076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18640</TotalTime>
  <Words>5749</Words>
  <Application>Microsoft Macintosh PowerPoint</Application>
  <PresentationFormat>On-screen Show (4:3)</PresentationFormat>
  <Paragraphs>359</Paragraphs>
  <Slides>39</Slides>
  <Notes>39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Arial Black</vt:lpstr>
      <vt:lpstr>Calibri</vt:lpstr>
      <vt:lpstr>Century Gothic</vt:lpstr>
      <vt:lpstr>Franklin Gothic Book</vt:lpstr>
      <vt:lpstr>Wingdings</vt:lpstr>
      <vt:lpstr>Office Theme</vt:lpstr>
      <vt:lpstr>PRIDE PROVIDER/PEER MENTOR: MODULE 5</vt:lpstr>
      <vt:lpstr>TRANSPORTATION CASE EXAMPLE: PART 1</vt:lpstr>
      <vt:lpstr>PowerPoint Presentation</vt:lpstr>
      <vt:lpstr> TRANSPORTATION FOR PEOPLE WITH DISABILITIES SEEKING EMPLOYMENT OR TRAINING OPPORTUNITIES</vt:lpstr>
      <vt:lpstr> WHAT IS ACCESSIBLE TRANSPORTATION FOR JOB SEEKERS AND EMPLOYEES WITH DISABILITIES?</vt:lpstr>
      <vt:lpstr>PATHS OF TRAVEL</vt:lpstr>
      <vt:lpstr>TRANSPORTATION OPTIONS FOR PEOPLE WITH DISABILITIES</vt:lpstr>
      <vt:lpstr> CONSIDERATIONS FOR SELECTING TRANSPORTATION OPTIONS</vt:lpstr>
      <vt:lpstr>ACCESSIBLE TRANSPORTATION SERVICES AND SUPPORTS</vt:lpstr>
      <vt:lpstr>ACCESSIBLE TRANSPORTATION SERVICES AND SUPPORTS (CONT’D)</vt:lpstr>
      <vt:lpstr>ACCESSIBLE TRANSPORTATION SERVICES AND SUPPORTS (CONT’D)</vt:lpstr>
      <vt:lpstr>PUBLIC TRANSPORTATION SYSTEMS: CTA, METRA AND PACE</vt:lpstr>
      <vt:lpstr> </vt:lpstr>
      <vt:lpstr> </vt:lpstr>
      <vt:lpstr> </vt:lpstr>
      <vt:lpstr> </vt:lpstr>
      <vt:lpstr>PACE PARATRANSIT</vt:lpstr>
      <vt:lpstr>PACE PARATRANSIT (CONT’D)</vt:lpstr>
      <vt:lpstr>PACE VANPOOL</vt:lpstr>
      <vt:lpstr>PACE TAXI ACCESS PROGRAM (TAP)</vt:lpstr>
      <vt:lpstr> </vt:lpstr>
      <vt:lpstr>TRAVEL/MOBILITY TRAINING</vt:lpstr>
      <vt:lpstr> </vt:lpstr>
      <vt:lpstr>HOP ON THE BUS WORKSHOP</vt:lpstr>
      <vt:lpstr> THE CHICAGO LIGHTHOUSE ORIENTATION AND MOBILITY TRAINING</vt:lpstr>
      <vt:lpstr>ONLINE TRAINING RESOURCES: INSTRUCTIONAL VIDEOS</vt:lpstr>
      <vt:lpstr>RIDESHARE</vt:lpstr>
      <vt:lpstr> </vt:lpstr>
      <vt:lpstr>UBER ACCESSIBILITY</vt:lpstr>
      <vt:lpstr>DRIVER REHABILITATION</vt:lpstr>
      <vt:lpstr>DRIVER REHABILITATION EVALUATION</vt:lpstr>
      <vt:lpstr>RUSH DRIVER EVALUATION: POTENTIAL COST</vt:lpstr>
      <vt:lpstr>RUSH DRIVER EVALUATION: ELIGIBILITY</vt:lpstr>
      <vt:lpstr> DRIVER REHABILITATION AND VEHICLE MODIFICATIONS</vt:lpstr>
      <vt:lpstr> THE CHICAGO LIGHTHOUSE DRIVING REHABILITATION PROGRAM</vt:lpstr>
      <vt:lpstr> THE CHICAGO LIGHTHOUSE DRIVING REHABILITATION PROGRAM (CONT’D)</vt:lpstr>
      <vt:lpstr>ADDITIONAL RESOURCES</vt:lpstr>
      <vt:lpstr>TRANSPORTATION CASE EXAMPLE: PART 2</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MacBook Air</dc:creator>
  <cp:lastModifiedBy>Mariam, Shazia</cp:lastModifiedBy>
  <cp:revision>476</cp:revision>
  <cp:lastPrinted>2017-12-15T19:33:30Z</cp:lastPrinted>
  <dcterms:created xsi:type="dcterms:W3CDTF">2017-03-08T16:36:01Z</dcterms:created>
  <dcterms:modified xsi:type="dcterms:W3CDTF">2020-07-23T02:52:38Z</dcterms:modified>
</cp:coreProperties>
</file>